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0" r:id="rId4"/>
  </p:sldMasterIdLst>
  <p:notesMasterIdLst>
    <p:notesMasterId r:id="rId6"/>
  </p:notes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C59C18-399C-DEFC-109A-446484D48C8E}" v="41" dt="2026-10-01T09:53:27.9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6863" autoAdjust="0"/>
  </p:normalViewPr>
  <p:slideViewPr>
    <p:cSldViewPr snapToGrid="0">
      <p:cViewPr varScale="1">
        <p:scale>
          <a:sx n="85" d="100"/>
          <a:sy n="85" d="100"/>
        </p:scale>
        <p:origin x="159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D4CDE1-E664-4F1D-B156-7B38EE24147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EDD79E-4252-436A-9770-ECE0C6CF98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890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EDD79E-4252-436A-9770-ECE0C6CF989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952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609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267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427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585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51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592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383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988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454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515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919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1943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5509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097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050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826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052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  <p:sldLayoutId id="21474838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ttendancetoolkit.blob.core.windows.net/toolkit-resources/NHS%20guidance%20sheet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F6A19-4404-6FF8-57B1-9B2FD9DA4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12" y="259941"/>
            <a:ext cx="4246562" cy="564432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  <a:latin typeface="Bernard MT Condensed"/>
              </a:rPr>
              <a:t>Attendance Need to know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F6CF3A2-F306-3EFC-AE33-F3BD3F13E8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4814081"/>
              </p:ext>
            </p:extLst>
          </p:nvPr>
        </p:nvGraphicFramePr>
        <p:xfrm>
          <a:off x="4483567" y="521110"/>
          <a:ext cx="2750359" cy="6110619"/>
        </p:xfrm>
        <a:graphic>
          <a:graphicData uri="http://schemas.openxmlformats.org/drawingml/2006/table">
            <a:tbl>
              <a:tblPr/>
              <a:tblGrid>
                <a:gridCol w="523166">
                  <a:extLst>
                    <a:ext uri="{9D8B030D-6E8A-4147-A177-3AD203B41FA5}">
                      <a16:colId xmlns:a16="http://schemas.microsoft.com/office/drawing/2014/main" val="3502529536"/>
                    </a:ext>
                  </a:extLst>
                </a:gridCol>
                <a:gridCol w="2227193">
                  <a:extLst>
                    <a:ext uri="{9D8B030D-6E8A-4147-A177-3AD203B41FA5}">
                      <a16:colId xmlns:a16="http://schemas.microsoft.com/office/drawing/2014/main" val="2584827532"/>
                    </a:ext>
                  </a:extLst>
                </a:gridCol>
              </a:tblGrid>
              <a:tr h="749284">
                <a:tc>
                  <a:txBody>
                    <a:bodyPr/>
                    <a:lstStyle/>
                    <a:p>
                      <a:pPr marL="0" marR="0" indent="0" algn="ctr" rtl="0" fontAlgn="base">
                        <a:lnSpc>
                          <a:spcPct val="107917"/>
                        </a:lnSpc>
                        <a:buNone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indent="0" algn="ctr" rtl="0" fontAlgn="base">
                        <a:buNone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98-100%</a:t>
                      </a:r>
                      <a:r>
                        <a:rPr lang="en-GB" sz="1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ctr" rtl="0" fontAlgn="base">
                        <a:buNone/>
                      </a:pPr>
                      <a:r>
                        <a:rPr lang="en-GB" sz="1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lnSpc>
                          <a:spcPct val="107917"/>
                        </a:lnSpc>
                        <a:buNone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Excellent.  Accessing all learning opportunities</a:t>
                      </a:r>
                      <a:r>
                        <a:rPr lang="en-GB" sz="1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GB" sz="1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364509"/>
                  </a:ext>
                </a:extLst>
              </a:tr>
              <a:tr h="749284">
                <a:tc>
                  <a:txBody>
                    <a:bodyPr/>
                    <a:lstStyle/>
                    <a:p>
                      <a:pPr marL="0" marR="0" indent="0" algn="ctr" rtl="0" fontAlgn="base">
                        <a:lnSpc>
                          <a:spcPct val="107917"/>
                        </a:lnSpc>
                        <a:buNone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indent="0" algn="ctr" rtl="0" fontAlgn="base">
                        <a:buNone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96-97%</a:t>
                      </a:r>
                      <a:r>
                        <a:rPr lang="en-GB" sz="1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ctr" rtl="0" fontAlgn="base">
                        <a:buNone/>
                      </a:pPr>
                      <a:r>
                        <a:rPr lang="en-GB" sz="1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lnSpc>
                          <a:spcPct val="107917"/>
                        </a:lnSpc>
                        <a:buNone/>
                      </a:pPr>
                      <a:r>
                        <a:rPr lang="en-US" sz="1000" b="1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US" sz="1000" b="1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Good.  Very few learning opportunities missed</a:t>
                      </a: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920197"/>
                  </a:ext>
                </a:extLst>
              </a:tr>
              <a:tr h="896579">
                <a:tc>
                  <a:txBody>
                    <a:bodyPr/>
                    <a:lstStyle/>
                    <a:p>
                      <a:pPr marL="0" marR="0" indent="0" algn="ctr" rtl="0" fontAlgn="base">
                        <a:lnSpc>
                          <a:spcPct val="107917"/>
                        </a:lnSpc>
                        <a:buNone/>
                      </a:pPr>
                      <a:r>
                        <a:rPr lang="en-GB" sz="10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indent="0" algn="ctr" rtl="0" fontAlgn="base">
                        <a:buNone/>
                      </a:pPr>
                      <a:r>
                        <a:rPr lang="en-GB" sz="10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94-95%</a:t>
                      </a:r>
                      <a:r>
                        <a:rPr lang="en-GB" sz="1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000" b="1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Risk of under achievement</a:t>
                      </a: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US" sz="1000" b="1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 to 50 missed lessons</a:t>
                      </a: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US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 to 10 school days absent in an academic year</a:t>
                      </a: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1389081"/>
                  </a:ext>
                </a:extLst>
              </a:tr>
              <a:tr h="896579">
                <a:tc>
                  <a:txBody>
                    <a:bodyPr/>
                    <a:lstStyle/>
                    <a:p>
                      <a:pPr marL="0" marR="0" indent="0" algn="ctr" rtl="0" fontAlgn="base">
                        <a:lnSpc>
                          <a:spcPct val="107917"/>
                        </a:lnSpc>
                        <a:buNone/>
                      </a:pPr>
                      <a:r>
                        <a:rPr lang="en-GB" sz="10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indent="0" algn="ctr" rtl="0" fontAlgn="base">
                        <a:buNone/>
                      </a:pPr>
                      <a:r>
                        <a:rPr lang="en-GB" sz="10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92-93%</a:t>
                      </a:r>
                      <a:r>
                        <a:rPr lang="en-GB" sz="1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000" b="1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Increased Risk of under achievement</a:t>
                      </a: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US" sz="1000" b="1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 to 75 missed lessons</a:t>
                      </a: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US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 to 15 school days absent in an academic year.  </a:t>
                      </a: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D3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9311522"/>
                  </a:ext>
                </a:extLst>
              </a:tr>
              <a:tr h="896579">
                <a:tc>
                  <a:txBody>
                    <a:bodyPr/>
                    <a:lstStyle/>
                    <a:p>
                      <a:pPr marL="0" marR="0" indent="0" algn="ctr" rtl="0" fontAlgn="base">
                        <a:lnSpc>
                          <a:spcPct val="107917"/>
                        </a:lnSpc>
                        <a:buNone/>
                      </a:pPr>
                      <a:r>
                        <a:rPr lang="en-GB" sz="10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indent="0" algn="ctr" rtl="0" fontAlgn="base">
                        <a:buNone/>
                      </a:pPr>
                      <a:r>
                        <a:rPr lang="en-GB" sz="10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90-92</a:t>
                      </a:r>
                      <a:r>
                        <a:rPr lang="en-GB" sz="1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000" b="1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Severe risk of under achievement</a:t>
                      </a: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US" sz="1000" b="1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 to 100 missed lessons</a:t>
                      </a: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US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 to 19 school days absent in an academic year</a:t>
                      </a: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413646"/>
                  </a:ext>
                </a:extLst>
              </a:tr>
              <a:tr h="1056682">
                <a:tc>
                  <a:txBody>
                    <a:bodyPr/>
                    <a:lstStyle/>
                    <a:p>
                      <a:pPr marL="0" marR="0" indent="0" algn="ctr" rtl="0" fontAlgn="base">
                        <a:lnSpc>
                          <a:spcPct val="107917"/>
                        </a:lnSpc>
                        <a:buNone/>
                      </a:pPr>
                      <a:r>
                        <a:rPr lang="en-GB" sz="10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indent="0" algn="ctr" rtl="0" fontAlgn="base">
                        <a:buNone/>
                      </a:pPr>
                      <a:r>
                        <a:rPr lang="en-GB" sz="10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90% and below </a:t>
                      </a:r>
                      <a:r>
                        <a:rPr lang="en-GB" sz="1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Extreme risk of underachievement</a:t>
                      </a:r>
                      <a:r>
                        <a:rPr lang="en-GB" sz="1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US" sz="10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over 100 missed lessons</a:t>
                      </a:r>
                      <a:r>
                        <a:rPr lang="en-GB" sz="1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Pupil is persistently absent</a:t>
                      </a:r>
                      <a:r>
                        <a:rPr lang="en-GB" sz="1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US" sz="1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upwards of 22 school days absent in an academic year</a:t>
                      </a:r>
                      <a:r>
                        <a:rPr lang="en-GB" sz="1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GB" sz="1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303250"/>
                  </a:ext>
                </a:extLst>
              </a:tr>
              <a:tr h="834304">
                <a:tc>
                  <a:txBody>
                    <a:bodyPr/>
                    <a:lstStyle/>
                    <a:p>
                      <a:pPr marL="0" marR="0" indent="0" algn="ctr" rtl="0" fontAlgn="base">
                        <a:lnSpc>
                          <a:spcPct val="107917"/>
                        </a:lnSpc>
                        <a:buNone/>
                      </a:pPr>
                      <a:r>
                        <a:rPr lang="en-GB" sz="10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marL="0" marR="0" indent="0" algn="ctr" rtl="0" fontAlgn="base">
                        <a:buNone/>
                      </a:pPr>
                      <a:r>
                        <a:rPr lang="en-GB" sz="1000" b="1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50% and below </a:t>
                      </a:r>
                      <a:r>
                        <a:rPr lang="en-GB" sz="10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US" sz="1000" b="1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Extreme risk of underachievement</a:t>
                      </a: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US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Pupil is severely absent </a:t>
                      </a: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US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 least half of all lesson and days missed</a:t>
                      </a: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>
                    <a:lnL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732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64B36-0ED2-1F8F-03FA-3CB2EBF469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2612" y="1386349"/>
            <a:ext cx="4074213" cy="1265412"/>
          </a:xfrm>
        </p:spPr>
        <p:txBody>
          <a:bodyPr>
            <a:normAutofit lnSpcReduction="10000"/>
          </a:bodyPr>
          <a:lstStyle/>
          <a:p>
            <a:pPr algn="ctr" fontAlgn="base"/>
            <a:r>
              <a:rPr lang="en-GB" sz="1200" dirty="0"/>
              <a:t>School starts at  8.45 am </a:t>
            </a:r>
          </a:p>
          <a:p>
            <a:pPr algn="ctr" fontAlgn="base"/>
            <a:r>
              <a:rPr lang="en-GB" sz="1200" dirty="0"/>
              <a:t>Morning Register is taken at 8.50 am </a:t>
            </a:r>
          </a:p>
          <a:p>
            <a:pPr algn="ctr" fontAlgn="base"/>
            <a:r>
              <a:rPr lang="en-GB" sz="1200" dirty="0"/>
              <a:t>Children arriving after 9.00 am will be late for school and will have to report to the school office.  </a:t>
            </a:r>
          </a:p>
          <a:p>
            <a:pPr algn="ctr" fontAlgn="base"/>
            <a:r>
              <a:rPr lang="en-GB" sz="1200" dirty="0"/>
              <a:t>Morning registration will close at 9.20 am 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B2AED3-FC44-3196-8926-895CAF07A7A2}"/>
              </a:ext>
            </a:extLst>
          </p:cNvPr>
          <p:cNvSpPr txBox="1"/>
          <p:nvPr/>
        </p:nvSpPr>
        <p:spPr>
          <a:xfrm>
            <a:off x="232613" y="2227707"/>
            <a:ext cx="1679102" cy="18312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Absent</a:t>
            </a:r>
          </a:p>
          <a:p>
            <a:endParaRPr lang="en-GB" sz="1100" dirty="0"/>
          </a:p>
          <a:p>
            <a:r>
              <a:rPr lang="en-GB" sz="1100" dirty="0"/>
              <a:t>If a child is absent from school, parents should contact the school on the first day of absence by 9.30am to inform the school of the reason for absence. Contact number is</a:t>
            </a:r>
            <a:r>
              <a:rPr lang="en-GB" sz="1100" dirty="0">
                <a:solidFill>
                  <a:srgbClr val="FFFF00"/>
                </a:solidFill>
              </a:rPr>
              <a:t> </a:t>
            </a:r>
            <a:r>
              <a:rPr lang="en-GB" sz="1100" dirty="0">
                <a:solidFill>
                  <a:srgbClr val="FF0000"/>
                </a:solidFill>
              </a:rPr>
              <a:t>0121 459 6467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4F760A-70E9-6F21-B1E9-78A1660F3E0C}"/>
              </a:ext>
            </a:extLst>
          </p:cNvPr>
          <p:cNvSpPr txBox="1"/>
          <p:nvPr/>
        </p:nvSpPr>
        <p:spPr>
          <a:xfrm>
            <a:off x="7392748" y="4217603"/>
            <a:ext cx="435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When a Penalty Notice Can Be Issued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C25C77-E723-E7B8-2547-D3C2C6B6302A}"/>
              </a:ext>
            </a:extLst>
          </p:cNvPr>
          <p:cNvSpPr txBox="1"/>
          <p:nvPr/>
        </p:nvSpPr>
        <p:spPr>
          <a:xfrm>
            <a:off x="7485265" y="4739148"/>
            <a:ext cx="21306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A penalty notice, also known as a fixed penalty notice, is issued by local authorities when a child has </a:t>
            </a:r>
            <a:r>
              <a:rPr lang="en-GB" sz="1000" b="1" dirty="0"/>
              <a:t>missed 10 or more sessions (5 full days) of school without authorisation</a:t>
            </a:r>
            <a:endParaRPr lang="en-GB" sz="1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625C10-3DD8-A546-6146-B61A1F6B6AC3}"/>
              </a:ext>
            </a:extLst>
          </p:cNvPr>
          <p:cNvSpPr txBox="1"/>
          <p:nvPr/>
        </p:nvSpPr>
        <p:spPr>
          <a:xfrm>
            <a:off x="9736186" y="4602325"/>
            <a:ext cx="213068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First offence:</a:t>
            </a:r>
            <a:r>
              <a:rPr lang="en-GB" sz="900" dirty="0"/>
              <a:t> £80 per parent per child if paid within 21 days, rising to £160 if paid within 28 days</a:t>
            </a:r>
          </a:p>
          <a:p>
            <a:endParaRPr lang="en-GB" sz="900" dirty="0"/>
          </a:p>
          <a:p>
            <a:r>
              <a:rPr lang="en-GB" sz="900" b="1" dirty="0"/>
              <a:t>Second offence within 3 years:</a:t>
            </a:r>
            <a:r>
              <a:rPr lang="en-GB" sz="900" dirty="0"/>
              <a:t> £160 per parent per child, with no early payment discount</a:t>
            </a:r>
          </a:p>
          <a:p>
            <a:endParaRPr lang="en-GB" sz="900" dirty="0"/>
          </a:p>
          <a:p>
            <a:r>
              <a:rPr lang="en-GB" sz="900" b="1" dirty="0"/>
              <a:t>Third offence or unpaid fines:</a:t>
            </a:r>
            <a:r>
              <a:rPr lang="en-GB" sz="900" dirty="0"/>
              <a:t> The local authority may prosecute under Section 444 of the Education Act 1996, which can result in fines up to £2,500, a community order, or a jail sentence up to three months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9147A2-DD10-05E4-9560-AFE3D0A7993D}"/>
              </a:ext>
            </a:extLst>
          </p:cNvPr>
          <p:cNvSpPr txBox="1"/>
          <p:nvPr/>
        </p:nvSpPr>
        <p:spPr>
          <a:xfrm>
            <a:off x="1854565" y="2313433"/>
            <a:ext cx="2464255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92D050"/>
                </a:solidFill>
              </a:rPr>
              <a:t>Medical</a:t>
            </a:r>
          </a:p>
          <a:p>
            <a:endParaRPr lang="en-GB" sz="1000" b="1" dirty="0">
              <a:solidFill>
                <a:schemeClr val="accent6"/>
              </a:solidFill>
            </a:endParaRPr>
          </a:p>
          <a:p>
            <a:r>
              <a:rPr lang="en-GB" sz="1100" dirty="0"/>
              <a:t>Not all illness requires an absence from school.  For minor childhood ailments such as coughs, colds, earaches we would not expect children to be absent.  Please see NHS advice </a:t>
            </a:r>
            <a:r>
              <a:rPr lang="en-GB" sz="1100" u="sng" dirty="0">
                <a:hlinkClick r:id="rId3"/>
              </a:rPr>
              <a:t>NHS guidance sheet</a:t>
            </a:r>
            <a:r>
              <a:rPr lang="en-GB" sz="1100" dirty="0"/>
              <a:t> </a:t>
            </a:r>
            <a:endParaRPr lang="en-GB" sz="1100" b="1" dirty="0">
              <a:solidFill>
                <a:schemeClr val="accent6"/>
              </a:solidFill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1657E27-EED3-7254-7995-C6646B2535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272992"/>
              </p:ext>
            </p:extLst>
          </p:nvPr>
        </p:nvGraphicFramePr>
        <p:xfrm>
          <a:off x="323850" y="4724400"/>
          <a:ext cx="3893971" cy="18786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6499">
                  <a:extLst>
                    <a:ext uri="{9D8B030D-6E8A-4147-A177-3AD203B41FA5}">
                      <a16:colId xmlns:a16="http://schemas.microsoft.com/office/drawing/2014/main" val="3925667801"/>
                    </a:ext>
                  </a:extLst>
                </a:gridCol>
                <a:gridCol w="787545">
                  <a:extLst>
                    <a:ext uri="{9D8B030D-6E8A-4147-A177-3AD203B41FA5}">
                      <a16:colId xmlns:a16="http://schemas.microsoft.com/office/drawing/2014/main" val="3113479881"/>
                    </a:ext>
                  </a:extLst>
                </a:gridCol>
                <a:gridCol w="787545">
                  <a:extLst>
                    <a:ext uri="{9D8B030D-6E8A-4147-A177-3AD203B41FA5}">
                      <a16:colId xmlns:a16="http://schemas.microsoft.com/office/drawing/2014/main" val="584818215"/>
                    </a:ext>
                  </a:extLst>
                </a:gridCol>
                <a:gridCol w="787545">
                  <a:extLst>
                    <a:ext uri="{9D8B030D-6E8A-4147-A177-3AD203B41FA5}">
                      <a16:colId xmlns:a16="http://schemas.microsoft.com/office/drawing/2014/main" val="1007192070"/>
                    </a:ext>
                  </a:extLst>
                </a:gridCol>
                <a:gridCol w="794837">
                  <a:extLst>
                    <a:ext uri="{9D8B030D-6E8A-4147-A177-3AD203B41FA5}">
                      <a16:colId xmlns:a16="http://schemas.microsoft.com/office/drawing/2014/main" val="2880308416"/>
                    </a:ext>
                  </a:extLst>
                </a:gridCol>
              </a:tblGrid>
              <a:tr h="889356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200" dirty="0">
                          <a:effectLst/>
                        </a:rPr>
                        <a:t>3 Days Lost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6.5 Days Lost 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Days Lost 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Days Lost 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1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 Days Lost 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66356"/>
                  </a:ext>
                </a:extLst>
              </a:tr>
              <a:tr h="989280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200" dirty="0">
                          <a:effectLst/>
                        </a:rPr>
                        <a:t>5 Minutes Late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200" dirty="0">
                          <a:effectLst/>
                        </a:rPr>
                        <a:t>10 Minutes Late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200" dirty="0">
                          <a:effectLst/>
                        </a:rPr>
                        <a:t>15 Minutes Late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200" dirty="0">
                          <a:effectLst/>
                        </a:rPr>
                        <a:t>20 Minutes Late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200" dirty="0">
                          <a:effectLst/>
                        </a:rPr>
                        <a:t>30 Minutes Late </a:t>
                      </a:r>
                      <a:endParaRPr lang="en-GB" sz="900" b="0" i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0656382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A3B5ADFE-E103-6A0D-A19E-3CAEAE1D5965}"/>
              </a:ext>
            </a:extLst>
          </p:cNvPr>
          <p:cNvSpPr txBox="1"/>
          <p:nvPr/>
        </p:nvSpPr>
        <p:spPr>
          <a:xfrm>
            <a:off x="650170" y="4219575"/>
            <a:ext cx="3514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/>
              <a:t>School Day and Punctuality</a:t>
            </a:r>
            <a:r>
              <a:rPr lang="en-GB" b="1" dirty="0"/>
              <a:t> 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E88A6E-4358-2191-2540-0DF422557484}"/>
              </a:ext>
            </a:extLst>
          </p:cNvPr>
          <p:cNvSpPr txBox="1"/>
          <p:nvPr/>
        </p:nvSpPr>
        <p:spPr>
          <a:xfrm rot="10800000" flipV="1">
            <a:off x="7485265" y="382767"/>
            <a:ext cx="43816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latin typeface="Aharoni" panose="020F0502020204030204" pitchFamily="2" charset="-79"/>
                <a:cs typeface="Aharoni" panose="020F0502020204030204" pitchFamily="2" charset="-79"/>
              </a:rPr>
              <a:t>Support</a:t>
            </a:r>
            <a:r>
              <a:rPr lang="en-GB" sz="1400" b="1" dirty="0"/>
              <a:t> </a:t>
            </a:r>
          </a:p>
          <a:p>
            <a:pPr algn="ctr"/>
            <a:endParaRPr lang="en-GB" sz="14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77894E-3F9B-1ECD-2643-12C9A27A44A2}"/>
              </a:ext>
            </a:extLst>
          </p:cNvPr>
          <p:cNvSpPr txBox="1"/>
          <p:nvPr/>
        </p:nvSpPr>
        <p:spPr>
          <a:xfrm>
            <a:off x="7485266" y="632171"/>
            <a:ext cx="44741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We want to effectively work with parents to remove barriers, schools can utilize various tools and resources that promote understanding, ensuring a Support First Model is followed.</a:t>
            </a:r>
          </a:p>
          <a:p>
            <a:endParaRPr lang="en-GB" sz="11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F30569-971A-CE42-53A3-014732244783}"/>
              </a:ext>
            </a:extLst>
          </p:cNvPr>
          <p:cNvSpPr txBox="1"/>
          <p:nvPr/>
        </p:nvSpPr>
        <p:spPr>
          <a:xfrm>
            <a:off x="7410668" y="1195028"/>
            <a:ext cx="4548719" cy="176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chemeClr val="accent2"/>
                </a:solidFill>
              </a:rPr>
              <a:t>Attendance Procedure</a:t>
            </a:r>
          </a:p>
          <a:p>
            <a:r>
              <a:rPr lang="en-GB" sz="1100" b="1" dirty="0"/>
              <a:t>Informal Meeting </a:t>
            </a:r>
            <a:r>
              <a:rPr lang="en-GB" sz="1100" dirty="0"/>
              <a:t>– Is to offer support if there are any barriers in preventing attending school. Offer of Early Help.</a:t>
            </a:r>
          </a:p>
          <a:p>
            <a:r>
              <a:rPr lang="en-GB" sz="1100" b="1" dirty="0"/>
              <a:t>Formal Meeting </a:t>
            </a:r>
            <a:r>
              <a:rPr lang="en-GB" sz="1100" dirty="0"/>
              <a:t>-  This meeting is your opportunity to discuss any matters of concern and find a way forward. Offer of Early Help.</a:t>
            </a:r>
          </a:p>
          <a:p>
            <a:r>
              <a:rPr lang="en-GB" sz="1100" dirty="0"/>
              <a:t>If there are further unauthorised absents this could lead to a referral to ELIT team.</a:t>
            </a:r>
          </a:p>
          <a:p>
            <a:endParaRPr lang="en-GB" sz="1100" dirty="0"/>
          </a:p>
          <a:p>
            <a:r>
              <a:rPr lang="en-GB" sz="1100" dirty="0"/>
              <a:t>You can speak to </a:t>
            </a:r>
            <a:r>
              <a:rPr lang="en-GB" sz="1100" b="1" dirty="0"/>
              <a:t>Mrs Grainger </a:t>
            </a:r>
            <a:r>
              <a:rPr lang="en-GB" sz="1100" dirty="0"/>
              <a:t>if you have questions or concerns.</a:t>
            </a:r>
            <a:endParaRPr lang="en-GB" sz="1000" dirty="0"/>
          </a:p>
          <a:p>
            <a:endParaRPr lang="en-GB" sz="1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D8BACD-F44B-D61E-DDAF-B785A870706A}"/>
              </a:ext>
            </a:extLst>
          </p:cNvPr>
          <p:cNvSpPr txBox="1"/>
          <p:nvPr/>
        </p:nvSpPr>
        <p:spPr>
          <a:xfrm>
            <a:off x="7392748" y="2832610"/>
            <a:ext cx="447412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Early Help</a:t>
            </a:r>
          </a:p>
          <a:p>
            <a:pPr algn="ctr"/>
            <a:r>
              <a:rPr lang="en-GB" sz="11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Early help aims to support families to develop strategies and strengths, resolve difficulties, and prevent problems from escalating, helping you and your family thrive.</a:t>
            </a:r>
          </a:p>
          <a:p>
            <a:pPr algn="ctr"/>
            <a:endParaRPr lang="en-GB" sz="1100" b="1" dirty="0"/>
          </a:p>
          <a:p>
            <a:pPr algn="ctr"/>
            <a:r>
              <a:rPr lang="en-GB" sz="1100" b="1" dirty="0"/>
              <a:t>Speak to Mrs Grainger or Miss Preston-Hunt</a:t>
            </a:r>
          </a:p>
        </p:txBody>
      </p:sp>
    </p:spTree>
    <p:extLst>
      <p:ext uri="{BB962C8B-B14F-4D97-AF65-F5344CB8AC3E}">
        <p14:creationId xmlns:p14="http://schemas.microsoft.com/office/powerpoint/2010/main" val="1067345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fabe7f7-9b8b-4f0d-a4ab-ccccd8e5e2f5" xsi:nil="true"/>
    <lcf76f155ced4ddcb4097134ff3c332f xmlns="7e2f2bee-3a02-4e42-bc74-631655c9f6f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7964B6B1204748859B4F47038D488D" ma:contentTypeVersion="16" ma:contentTypeDescription="Create a new document." ma:contentTypeScope="" ma:versionID="8b069f4b781e79214484af0087d9f00b">
  <xsd:schema xmlns:xsd="http://www.w3.org/2001/XMLSchema" xmlns:xs="http://www.w3.org/2001/XMLSchema" xmlns:p="http://schemas.microsoft.com/office/2006/metadata/properties" xmlns:ns2="7e2f2bee-3a02-4e42-bc74-631655c9f6fd" xmlns:ns3="1fabe7f7-9b8b-4f0d-a4ab-ccccd8e5e2f5" targetNamespace="http://schemas.microsoft.com/office/2006/metadata/properties" ma:root="true" ma:fieldsID="10fa3bc0db9b22ffbab699ae3205d97f" ns2:_="" ns3:_="">
    <xsd:import namespace="7e2f2bee-3a02-4e42-bc74-631655c9f6fd"/>
    <xsd:import namespace="1fabe7f7-9b8b-4f0d-a4ab-ccccd8e5e2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2f2bee-3a02-4e42-bc74-631655c9f6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f0d17afa-19d8-47aa-8dab-4b3c635895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abe7f7-9b8b-4f0d-a4ab-ccccd8e5e2f5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7a32df4-687b-42d8-88be-6e3163bce514}" ma:internalName="TaxCatchAll" ma:showField="CatchAllData" ma:web="1fabe7f7-9b8b-4f0d-a4ab-ccccd8e5e2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7357E8F-456A-47B5-B59B-8A06107B456F}">
  <ds:schemaRefs>
    <ds:schemaRef ds:uri="http://schemas.microsoft.com/office/2006/metadata/properties"/>
    <ds:schemaRef ds:uri="http://schemas.microsoft.com/office/infopath/2007/PartnerControls"/>
    <ds:schemaRef ds:uri="1fabe7f7-9b8b-4f0d-a4ab-ccccd8e5e2f5"/>
    <ds:schemaRef ds:uri="7e2f2bee-3a02-4e42-bc74-631655c9f6fd"/>
  </ds:schemaRefs>
</ds:datastoreItem>
</file>

<file path=customXml/itemProps2.xml><?xml version="1.0" encoding="utf-8"?>
<ds:datastoreItem xmlns:ds="http://schemas.openxmlformats.org/officeDocument/2006/customXml" ds:itemID="{E41332D9-E4E1-4A9C-AC6E-5D55FF8046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4725CF-4A92-4CF9-9DEB-7754D8EF94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e2f2bee-3a02-4e42-bc74-631655c9f6fd"/>
    <ds:schemaRef ds:uri="1fabe7f7-9b8b-4f0d-a4ab-ccccd8e5e2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572</Words>
  <Application>Microsoft Office PowerPoint</Application>
  <PresentationFormat>Widescreen</PresentationFormat>
  <Paragraphs>86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Parallax</vt:lpstr>
      <vt:lpstr>Attendance Need to know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Dina Grainger</dc:creator>
  <cp:lastModifiedBy>Dina Grainger</cp:lastModifiedBy>
  <cp:revision>28</cp:revision>
  <dcterms:created xsi:type="dcterms:W3CDTF">2026-09-15T09:16:27Z</dcterms:created>
  <dcterms:modified xsi:type="dcterms:W3CDTF">2026-10-01T09:55:23Z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0x0101002B7964B6B1204748859B4F47038D488D</vt:lpwstr>
  </property>
  <property fmtid="{D5CDD505-2E9C-101B-9397-08002B2CF9AE}" pid="3" name="MediaServiceImageTags">
    <vt:lpwstr/>
  </property>
</Properties>
</file>