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739" r:id="rId5"/>
    <p:sldId id="740" r:id="rId6"/>
    <p:sldId id="741" r:id="rId7"/>
    <p:sldId id="746" r:id="rId8"/>
    <p:sldId id="745" r:id="rId9"/>
    <p:sldId id="748" r:id="rId10"/>
    <p:sldId id="744" r:id="rId11"/>
    <p:sldId id="747" r:id="rId12"/>
    <p:sldId id="766" r:id="rId13"/>
    <p:sldId id="754" r:id="rId14"/>
    <p:sldId id="755" r:id="rId15"/>
    <p:sldId id="751" r:id="rId16"/>
    <p:sldId id="753" r:id="rId17"/>
    <p:sldId id="752" r:id="rId18"/>
    <p:sldId id="767" r:id="rId19"/>
    <p:sldId id="768" r:id="rId20"/>
    <p:sldId id="750" r:id="rId21"/>
    <p:sldId id="756" r:id="rId22"/>
    <p:sldId id="757" r:id="rId23"/>
    <p:sldId id="758" r:id="rId24"/>
    <p:sldId id="759" r:id="rId25"/>
    <p:sldId id="760" r:id="rId26"/>
    <p:sldId id="761" r:id="rId27"/>
    <p:sldId id="762" r:id="rId28"/>
    <p:sldId id="763" r:id="rId29"/>
    <p:sldId id="764" r:id="rId30"/>
    <p:sldId id="765" r:id="rId31"/>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7F2CD-DD0B-4616-97E4-5E92918141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070ABB-0C15-4526-B6B5-5FFD73644D6F}">
      <dgm:prSet/>
      <dgm:spPr/>
      <dgm:t>
        <a:bodyPr/>
        <a:lstStyle/>
        <a:p>
          <a:r>
            <a:rPr lang="en-US" dirty="0">
              <a:latin typeface="Century Gothic" panose="020B0502020202020204" pitchFamily="34" charset="0"/>
            </a:rPr>
            <a:t>At </a:t>
          </a:r>
          <a:r>
            <a:rPr lang="en-US" dirty="0" err="1">
              <a:latin typeface="Century Gothic" panose="020B0502020202020204" pitchFamily="34" charset="0"/>
            </a:rPr>
            <a:t>Hawkesley</a:t>
          </a:r>
          <a:r>
            <a:rPr lang="en-US" dirty="0">
              <a:latin typeface="Century Gothic" panose="020B0502020202020204" pitchFamily="34" charset="0"/>
            </a:rPr>
            <a:t> Primary Academy, we aim to raise the aspirations of and expectations for all pupils, including those with special educational needs, or disabilities (SEND). We endeavor to achieve maximum inclusion of all children, whilst meeting their individual needs.</a:t>
          </a:r>
        </a:p>
      </dgm:t>
    </dgm:pt>
    <dgm:pt modelId="{90102B5A-53F7-4F0E-B87E-F0DF26029B8F}" type="parTrans" cxnId="{0B3B317A-FB0D-410F-BC14-2D9915E3D4CC}">
      <dgm:prSet/>
      <dgm:spPr/>
      <dgm:t>
        <a:bodyPr/>
        <a:lstStyle/>
        <a:p>
          <a:endParaRPr lang="en-US"/>
        </a:p>
      </dgm:t>
    </dgm:pt>
    <dgm:pt modelId="{044607A3-A6CD-400C-A7D2-6D9BA4C66B27}" type="sibTrans" cxnId="{0B3B317A-FB0D-410F-BC14-2D9915E3D4CC}">
      <dgm:prSet/>
      <dgm:spPr/>
      <dgm:t>
        <a:bodyPr/>
        <a:lstStyle/>
        <a:p>
          <a:endParaRPr lang="en-US"/>
        </a:p>
      </dgm:t>
    </dgm:pt>
    <dgm:pt modelId="{79BC6855-960B-4D2C-B6C9-6430AD1F6476}">
      <dgm:prSet/>
      <dgm:spPr/>
      <dgm:t>
        <a:bodyPr/>
        <a:lstStyle/>
        <a:p>
          <a:r>
            <a:rPr lang="en-US" dirty="0">
              <a:latin typeface="Century Gothic" panose="020B0502020202020204" pitchFamily="34" charset="0"/>
            </a:rPr>
            <a:t>We make every effort to narrow the gap in attainment between vulnerable groups of learners compared to others, focusing on individual progress as the main indicator of success. We strive to make a clear distinction between a child who is classed to be underachieving, compared to a child with a SEND.</a:t>
          </a:r>
          <a:r>
            <a:rPr lang="en-GB" dirty="0">
              <a:latin typeface="Century Gothic" panose="020B0502020202020204" pitchFamily="34" charset="0"/>
            </a:rPr>
            <a:t> </a:t>
          </a:r>
          <a:endParaRPr lang="en-US" dirty="0">
            <a:latin typeface="Century Gothic" panose="020B0502020202020204" pitchFamily="34" charset="0"/>
          </a:endParaRPr>
        </a:p>
      </dgm:t>
    </dgm:pt>
    <dgm:pt modelId="{89FE3BFD-6312-4204-AED7-85DCB87D5F9E}" type="parTrans" cxnId="{2258E726-A9E1-4977-BFF7-7F30CB0C80D7}">
      <dgm:prSet/>
      <dgm:spPr/>
      <dgm:t>
        <a:bodyPr/>
        <a:lstStyle/>
        <a:p>
          <a:endParaRPr lang="en-US"/>
        </a:p>
      </dgm:t>
    </dgm:pt>
    <dgm:pt modelId="{A8452BF9-8909-455A-8E19-7C8FF9416C8F}" type="sibTrans" cxnId="{2258E726-A9E1-4977-BFF7-7F30CB0C80D7}">
      <dgm:prSet/>
      <dgm:spPr/>
      <dgm:t>
        <a:bodyPr/>
        <a:lstStyle/>
        <a:p>
          <a:endParaRPr lang="en-US"/>
        </a:p>
      </dgm:t>
    </dgm:pt>
    <dgm:pt modelId="{1448DA3B-ED3E-4788-AC2D-7464E144A2C7}" type="pres">
      <dgm:prSet presAssocID="{40C7F2CD-DD0B-4616-97E4-5E9291814117}" presName="linear" presStyleCnt="0">
        <dgm:presLayoutVars>
          <dgm:animLvl val="lvl"/>
          <dgm:resizeHandles val="exact"/>
        </dgm:presLayoutVars>
      </dgm:prSet>
      <dgm:spPr/>
    </dgm:pt>
    <dgm:pt modelId="{F981D80D-1992-44A6-B74C-FF05B1CDC7F4}" type="pres">
      <dgm:prSet presAssocID="{98070ABB-0C15-4526-B6B5-5FFD73644D6F}" presName="parentText" presStyleLbl="node1" presStyleIdx="0" presStyleCnt="2">
        <dgm:presLayoutVars>
          <dgm:chMax val="0"/>
          <dgm:bulletEnabled val="1"/>
        </dgm:presLayoutVars>
      </dgm:prSet>
      <dgm:spPr/>
    </dgm:pt>
    <dgm:pt modelId="{D99DBF23-987E-4703-8A3F-F69C3F3B84BC}" type="pres">
      <dgm:prSet presAssocID="{044607A3-A6CD-400C-A7D2-6D9BA4C66B27}" presName="spacer" presStyleCnt="0"/>
      <dgm:spPr/>
    </dgm:pt>
    <dgm:pt modelId="{A77633BE-82B5-49DB-B3B0-92375DC2CCE5}" type="pres">
      <dgm:prSet presAssocID="{79BC6855-960B-4D2C-B6C9-6430AD1F6476}" presName="parentText" presStyleLbl="node1" presStyleIdx="1" presStyleCnt="2">
        <dgm:presLayoutVars>
          <dgm:chMax val="0"/>
          <dgm:bulletEnabled val="1"/>
        </dgm:presLayoutVars>
      </dgm:prSet>
      <dgm:spPr/>
    </dgm:pt>
  </dgm:ptLst>
  <dgm:cxnLst>
    <dgm:cxn modelId="{2258E726-A9E1-4977-BFF7-7F30CB0C80D7}" srcId="{40C7F2CD-DD0B-4616-97E4-5E9291814117}" destId="{79BC6855-960B-4D2C-B6C9-6430AD1F6476}" srcOrd="1" destOrd="0" parTransId="{89FE3BFD-6312-4204-AED7-85DCB87D5F9E}" sibTransId="{A8452BF9-8909-455A-8E19-7C8FF9416C8F}"/>
    <dgm:cxn modelId="{D360352F-77AD-4F1B-BBA3-CFF16D71434B}" type="presOf" srcId="{40C7F2CD-DD0B-4616-97E4-5E9291814117}" destId="{1448DA3B-ED3E-4788-AC2D-7464E144A2C7}" srcOrd="0" destOrd="0" presId="urn:microsoft.com/office/officeart/2005/8/layout/vList2"/>
    <dgm:cxn modelId="{0B3B317A-FB0D-410F-BC14-2D9915E3D4CC}" srcId="{40C7F2CD-DD0B-4616-97E4-5E9291814117}" destId="{98070ABB-0C15-4526-B6B5-5FFD73644D6F}" srcOrd="0" destOrd="0" parTransId="{90102B5A-53F7-4F0E-B87E-F0DF26029B8F}" sibTransId="{044607A3-A6CD-400C-A7D2-6D9BA4C66B27}"/>
    <dgm:cxn modelId="{21669F98-0155-4B1F-8FAC-A04AC101248C}" type="presOf" srcId="{98070ABB-0C15-4526-B6B5-5FFD73644D6F}" destId="{F981D80D-1992-44A6-B74C-FF05B1CDC7F4}" srcOrd="0" destOrd="0" presId="urn:microsoft.com/office/officeart/2005/8/layout/vList2"/>
    <dgm:cxn modelId="{F642BBC9-DC40-4F93-AB51-9D8589BB6753}" type="presOf" srcId="{79BC6855-960B-4D2C-B6C9-6430AD1F6476}" destId="{A77633BE-82B5-49DB-B3B0-92375DC2CCE5}" srcOrd="0" destOrd="0" presId="urn:microsoft.com/office/officeart/2005/8/layout/vList2"/>
    <dgm:cxn modelId="{B20BECC7-12F5-4366-AA03-0549498A6EF9}" type="presParOf" srcId="{1448DA3B-ED3E-4788-AC2D-7464E144A2C7}" destId="{F981D80D-1992-44A6-B74C-FF05B1CDC7F4}" srcOrd="0" destOrd="0" presId="urn:microsoft.com/office/officeart/2005/8/layout/vList2"/>
    <dgm:cxn modelId="{8D8CEA54-CC52-4297-AB99-BD9B138C0E34}" type="presParOf" srcId="{1448DA3B-ED3E-4788-AC2D-7464E144A2C7}" destId="{D99DBF23-987E-4703-8A3F-F69C3F3B84BC}" srcOrd="1" destOrd="0" presId="urn:microsoft.com/office/officeart/2005/8/layout/vList2"/>
    <dgm:cxn modelId="{92C9EF1D-F31F-4519-B45E-C9DEFDAF6DA4}" type="presParOf" srcId="{1448DA3B-ED3E-4788-AC2D-7464E144A2C7}" destId="{A77633BE-82B5-49DB-B3B0-92375DC2CCE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9101A-3198-456D-8BEF-66826CE1C1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4198A8-FA45-4B2F-AF5C-238860772524}">
      <dgm:prSet custT="1"/>
      <dgm:spPr/>
      <dgm:t>
        <a:bodyPr/>
        <a:lstStyle/>
        <a:p>
          <a:r>
            <a:rPr lang="en-US" sz="1600" dirty="0">
              <a:latin typeface="Century Gothic" panose="020B0502020202020204" pitchFamily="34" charset="0"/>
            </a:rPr>
            <a:t>Our approach to special educational needs, or disabilities (SEND) is centered around True Inclusion. As a Church school, our school ethos, visions and values are at the heart of the service and support that we provide to our children and their families. True Inclusion is a holistic approach to meeting pastoral and educational needs.</a:t>
          </a:r>
        </a:p>
      </dgm:t>
    </dgm:pt>
    <dgm:pt modelId="{A02F5255-F84B-4565-A2C9-A39B530CEE81}" type="parTrans" cxnId="{D5495ACD-32E8-49CA-AF07-D19C98A32D94}">
      <dgm:prSet/>
      <dgm:spPr/>
      <dgm:t>
        <a:bodyPr/>
        <a:lstStyle/>
        <a:p>
          <a:endParaRPr lang="en-US"/>
        </a:p>
      </dgm:t>
    </dgm:pt>
    <dgm:pt modelId="{DFC9BB9C-CBF5-4BFB-8455-91550B1D53F0}" type="sibTrans" cxnId="{D5495ACD-32E8-49CA-AF07-D19C98A32D94}">
      <dgm:prSet/>
      <dgm:spPr/>
      <dgm:t>
        <a:bodyPr/>
        <a:lstStyle/>
        <a:p>
          <a:endParaRPr lang="en-US"/>
        </a:p>
      </dgm:t>
    </dgm:pt>
    <dgm:pt modelId="{4EAFAA67-A1B1-4441-BFD6-64C7AD72F337}">
      <dgm:prSet custT="1"/>
      <dgm:spPr/>
      <dgm:t>
        <a:bodyPr/>
        <a:lstStyle/>
        <a:p>
          <a:r>
            <a:rPr lang="en-US" sz="1600" dirty="0">
              <a:latin typeface="Century Gothic" panose="020B0502020202020204" pitchFamily="34" charset="0"/>
            </a:rPr>
            <a:t>When supporting learners with SEND, we follow </a:t>
          </a:r>
          <a:r>
            <a:rPr lang="en-US" sz="1600" dirty="0" err="1">
              <a:latin typeface="Century Gothic" panose="020B0502020202020204" pitchFamily="34" charset="0"/>
            </a:rPr>
            <a:t>Hawkesley’s</a:t>
          </a:r>
          <a:r>
            <a:rPr lang="en-US" sz="1600" dirty="0">
              <a:latin typeface="Century Gothic" panose="020B0502020202020204" pitchFamily="34" charset="0"/>
            </a:rPr>
            <a:t> ‘Lighthouse Keepers’ Approach’ – to light the best route through stormy seas, enabling them to ‘</a:t>
          </a:r>
          <a:r>
            <a:rPr lang="en-US" sz="1600" i="1" dirty="0">
              <a:latin typeface="Century Gothic" panose="020B0502020202020204" pitchFamily="34" charset="0"/>
            </a:rPr>
            <a:t>Let their Light Shine’ </a:t>
          </a:r>
          <a:r>
            <a:rPr lang="en-US" sz="1600" dirty="0">
              <a:latin typeface="Century Gothic" panose="020B0502020202020204" pitchFamily="34" charset="0"/>
            </a:rPr>
            <a:t>(Matthew, 5:16) and to ‘</a:t>
          </a:r>
          <a:r>
            <a:rPr lang="en-US" sz="1600" i="1" dirty="0">
              <a:latin typeface="Century Gothic" panose="020B0502020202020204" pitchFamily="34" charset="0"/>
            </a:rPr>
            <a:t>Live Life in its Fullness for All’</a:t>
          </a:r>
          <a:r>
            <a:rPr lang="en-US" sz="1600" dirty="0">
              <a:latin typeface="Century Gothic" panose="020B0502020202020204" pitchFamily="34" charset="0"/>
            </a:rPr>
            <a:t> (John, 10:1-10).</a:t>
          </a:r>
        </a:p>
        <a:p>
          <a:r>
            <a:rPr lang="en-US" sz="1600" dirty="0">
              <a:latin typeface="Century Gothic" panose="020B0502020202020204" pitchFamily="34" charset="0"/>
            </a:rPr>
            <a:t>We recognise that all learners have the same end points, but their journey in reaching that point may look different, </a:t>
          </a:r>
          <a:r>
            <a:rPr lang="en-GB" sz="1600" dirty="0">
              <a:latin typeface="Century Gothic" panose="020B0502020202020204" pitchFamily="34" charset="0"/>
            </a:rPr>
            <a:t>as we look to provide them with the support and tools they need to achieve their greatest aspirations – </a:t>
          </a:r>
          <a:r>
            <a:rPr lang="en-GB" sz="1600" i="1" dirty="0">
              <a:latin typeface="Century Gothic" panose="020B0502020202020204" pitchFamily="34" charset="0"/>
            </a:rPr>
            <a:t>‘Therefore welcome one another as Christ has welcomed you, for the glory of God’</a:t>
          </a:r>
          <a:r>
            <a:rPr lang="en-GB" sz="1600" dirty="0">
              <a:latin typeface="Century Gothic" panose="020B0502020202020204" pitchFamily="34" charset="0"/>
            </a:rPr>
            <a:t>. (Romans, 15:7). </a:t>
          </a:r>
          <a:endParaRPr lang="en-US" sz="1600" dirty="0">
            <a:latin typeface="Century Gothic" panose="020B0502020202020204" pitchFamily="34" charset="0"/>
          </a:endParaRPr>
        </a:p>
      </dgm:t>
    </dgm:pt>
    <dgm:pt modelId="{01F8EF24-20FD-454E-949C-741B53A35B12}" type="parTrans" cxnId="{A2A8C9A8-5724-406F-8790-C1D69272F1FB}">
      <dgm:prSet/>
      <dgm:spPr/>
      <dgm:t>
        <a:bodyPr/>
        <a:lstStyle/>
        <a:p>
          <a:endParaRPr lang="en-US"/>
        </a:p>
      </dgm:t>
    </dgm:pt>
    <dgm:pt modelId="{F274996C-AB78-4535-B61C-3CFC3B74001C}" type="sibTrans" cxnId="{A2A8C9A8-5724-406F-8790-C1D69272F1FB}">
      <dgm:prSet/>
      <dgm:spPr/>
      <dgm:t>
        <a:bodyPr/>
        <a:lstStyle/>
        <a:p>
          <a:endParaRPr lang="en-US"/>
        </a:p>
      </dgm:t>
    </dgm:pt>
    <dgm:pt modelId="{6943D916-6C0E-438D-B45F-5D2D029D89F5}" type="pres">
      <dgm:prSet presAssocID="{8E29101A-3198-456D-8BEF-66826CE1C111}" presName="linear" presStyleCnt="0">
        <dgm:presLayoutVars>
          <dgm:animLvl val="lvl"/>
          <dgm:resizeHandles val="exact"/>
        </dgm:presLayoutVars>
      </dgm:prSet>
      <dgm:spPr/>
    </dgm:pt>
    <dgm:pt modelId="{22F7B4AE-DDC8-4A9B-B370-715003B51DF6}" type="pres">
      <dgm:prSet presAssocID="{BB4198A8-FA45-4B2F-AF5C-238860772524}" presName="parentText" presStyleLbl="node1" presStyleIdx="0" presStyleCnt="2">
        <dgm:presLayoutVars>
          <dgm:chMax val="0"/>
          <dgm:bulletEnabled val="1"/>
        </dgm:presLayoutVars>
      </dgm:prSet>
      <dgm:spPr/>
    </dgm:pt>
    <dgm:pt modelId="{90004621-3E7F-4416-8159-232F8FFCFEEB}" type="pres">
      <dgm:prSet presAssocID="{DFC9BB9C-CBF5-4BFB-8455-91550B1D53F0}" presName="spacer" presStyleCnt="0"/>
      <dgm:spPr/>
    </dgm:pt>
    <dgm:pt modelId="{DFB35203-EF66-4CD7-8870-3AB1681AF82D}" type="pres">
      <dgm:prSet presAssocID="{4EAFAA67-A1B1-4441-BFD6-64C7AD72F337}" presName="parentText" presStyleLbl="node1" presStyleIdx="1" presStyleCnt="2">
        <dgm:presLayoutVars>
          <dgm:chMax val="0"/>
          <dgm:bulletEnabled val="1"/>
        </dgm:presLayoutVars>
      </dgm:prSet>
      <dgm:spPr/>
    </dgm:pt>
  </dgm:ptLst>
  <dgm:cxnLst>
    <dgm:cxn modelId="{46D44A02-4A7C-4CD6-BBCA-98EEE4614CF0}" type="presOf" srcId="{4EAFAA67-A1B1-4441-BFD6-64C7AD72F337}" destId="{DFB35203-EF66-4CD7-8870-3AB1681AF82D}" srcOrd="0" destOrd="0" presId="urn:microsoft.com/office/officeart/2005/8/layout/vList2"/>
    <dgm:cxn modelId="{75512A14-2460-4616-9A30-549887917839}" type="presOf" srcId="{8E29101A-3198-456D-8BEF-66826CE1C111}" destId="{6943D916-6C0E-438D-B45F-5D2D029D89F5}" srcOrd="0" destOrd="0" presId="urn:microsoft.com/office/officeart/2005/8/layout/vList2"/>
    <dgm:cxn modelId="{A2A8C9A8-5724-406F-8790-C1D69272F1FB}" srcId="{8E29101A-3198-456D-8BEF-66826CE1C111}" destId="{4EAFAA67-A1B1-4441-BFD6-64C7AD72F337}" srcOrd="1" destOrd="0" parTransId="{01F8EF24-20FD-454E-949C-741B53A35B12}" sibTransId="{F274996C-AB78-4535-B61C-3CFC3B74001C}"/>
    <dgm:cxn modelId="{D5495ACD-32E8-49CA-AF07-D19C98A32D94}" srcId="{8E29101A-3198-456D-8BEF-66826CE1C111}" destId="{BB4198A8-FA45-4B2F-AF5C-238860772524}" srcOrd="0" destOrd="0" parTransId="{A02F5255-F84B-4565-A2C9-A39B530CEE81}" sibTransId="{DFC9BB9C-CBF5-4BFB-8455-91550B1D53F0}"/>
    <dgm:cxn modelId="{904ACECD-BB23-4060-A2B0-F788F88D11EE}" type="presOf" srcId="{BB4198A8-FA45-4B2F-AF5C-238860772524}" destId="{22F7B4AE-DDC8-4A9B-B370-715003B51DF6}" srcOrd="0" destOrd="0" presId="urn:microsoft.com/office/officeart/2005/8/layout/vList2"/>
    <dgm:cxn modelId="{FC1A2CEE-5320-4271-B936-98964DDE48DB}" type="presParOf" srcId="{6943D916-6C0E-438D-B45F-5D2D029D89F5}" destId="{22F7B4AE-DDC8-4A9B-B370-715003B51DF6}" srcOrd="0" destOrd="0" presId="urn:microsoft.com/office/officeart/2005/8/layout/vList2"/>
    <dgm:cxn modelId="{904163EB-C48D-4AB3-A37E-6E2BC23AD8C2}" type="presParOf" srcId="{6943D916-6C0E-438D-B45F-5D2D029D89F5}" destId="{90004621-3E7F-4416-8159-232F8FFCFEEB}" srcOrd="1" destOrd="0" presId="urn:microsoft.com/office/officeart/2005/8/layout/vList2"/>
    <dgm:cxn modelId="{207CD023-F7CF-4F1D-A7BB-B54FE2C1648A}" type="presParOf" srcId="{6943D916-6C0E-438D-B45F-5D2D029D89F5}" destId="{DFB35203-EF66-4CD7-8870-3AB1681AF82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963B6A-2D33-4572-B446-33C75571174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B30248F-F8A0-4CF1-A4BF-0EBD6B9522E4}">
      <dgm:prSet/>
      <dgm:spPr/>
      <dgm:t>
        <a:bodyPr/>
        <a:lstStyle/>
        <a:p>
          <a:r>
            <a:rPr lang="en-GB" dirty="0"/>
            <a:t>Baseline assessment indicating poor early learning skills at the start of Early Years Foundation Stage</a:t>
          </a:r>
          <a:endParaRPr lang="en-US" dirty="0"/>
        </a:p>
      </dgm:t>
    </dgm:pt>
    <dgm:pt modelId="{8758358E-D3BD-4FD1-908E-BD9B1F3CF5ED}" type="parTrans" cxnId="{5871E62C-7535-49E7-9CCF-39494935F4EC}">
      <dgm:prSet/>
      <dgm:spPr/>
      <dgm:t>
        <a:bodyPr/>
        <a:lstStyle/>
        <a:p>
          <a:endParaRPr lang="en-US"/>
        </a:p>
      </dgm:t>
    </dgm:pt>
    <dgm:pt modelId="{C8D4EB4B-6F67-4B38-A08F-C9066E78353F}" type="sibTrans" cxnId="{5871E62C-7535-49E7-9CCF-39494935F4EC}">
      <dgm:prSet/>
      <dgm:spPr/>
      <dgm:t>
        <a:bodyPr/>
        <a:lstStyle/>
        <a:p>
          <a:endParaRPr lang="en-US"/>
        </a:p>
      </dgm:t>
    </dgm:pt>
    <dgm:pt modelId="{34175705-7FAF-4A55-B8B4-98720771CDCB}">
      <dgm:prSet custT="1"/>
      <dgm:spPr/>
      <dgm:t>
        <a:bodyPr/>
        <a:lstStyle/>
        <a:p>
          <a:r>
            <a:rPr lang="en-GB" sz="1600" dirty="0"/>
            <a:t>Ongoing teacher and TA observation and assessment within the classroom, and/or attainment in annual standardised tests</a:t>
          </a:r>
          <a:endParaRPr lang="en-US" sz="1600" dirty="0"/>
        </a:p>
      </dgm:t>
    </dgm:pt>
    <dgm:pt modelId="{C2C6EB0A-1546-4F91-9639-F57EE9D5777D}" type="parTrans" cxnId="{CD1994F1-B499-425E-A350-4570A404AA38}">
      <dgm:prSet/>
      <dgm:spPr/>
      <dgm:t>
        <a:bodyPr/>
        <a:lstStyle/>
        <a:p>
          <a:endParaRPr lang="en-US"/>
        </a:p>
      </dgm:t>
    </dgm:pt>
    <dgm:pt modelId="{239D4395-876F-4AD1-8388-8FA87AD335A5}" type="sibTrans" cxnId="{CD1994F1-B499-425E-A350-4570A404AA38}">
      <dgm:prSet/>
      <dgm:spPr/>
      <dgm:t>
        <a:bodyPr/>
        <a:lstStyle/>
        <a:p>
          <a:endParaRPr lang="en-US"/>
        </a:p>
      </dgm:t>
    </dgm:pt>
    <dgm:pt modelId="{8FD29951-41D5-486B-B1E9-2E3E88D0CD2B}">
      <dgm:prSet/>
      <dgm:spPr/>
      <dgm:t>
        <a:bodyPr/>
        <a:lstStyle/>
        <a:p>
          <a:r>
            <a:rPr lang="en-GB" dirty="0"/>
            <a:t>If the child is working below the age-related expectation for that Year group</a:t>
          </a:r>
          <a:endParaRPr lang="en-US" dirty="0"/>
        </a:p>
      </dgm:t>
    </dgm:pt>
    <dgm:pt modelId="{3FCFE3FC-CE3D-4D50-A8B3-2BC97C0BBE9A}" type="parTrans" cxnId="{0B9354F1-4D7F-46BD-BD96-3C5A735B45F9}">
      <dgm:prSet/>
      <dgm:spPr/>
      <dgm:t>
        <a:bodyPr/>
        <a:lstStyle/>
        <a:p>
          <a:endParaRPr lang="en-US"/>
        </a:p>
      </dgm:t>
    </dgm:pt>
    <dgm:pt modelId="{ADC92A45-8233-477E-825F-09C91B3FB8F2}" type="sibTrans" cxnId="{0B9354F1-4D7F-46BD-BD96-3C5A735B45F9}">
      <dgm:prSet/>
      <dgm:spPr/>
      <dgm:t>
        <a:bodyPr/>
        <a:lstStyle/>
        <a:p>
          <a:endParaRPr lang="en-US"/>
        </a:p>
      </dgm:t>
    </dgm:pt>
    <dgm:pt modelId="{BE4551CF-3BE8-4285-A5EA-8BE4702856D6}">
      <dgm:prSet/>
      <dgm:spPr/>
      <dgm:t>
        <a:bodyPr/>
        <a:lstStyle/>
        <a:p>
          <a:r>
            <a:rPr lang="en-GB" dirty="0"/>
            <a:t>The attainment gap between the child and their peers is getting wider</a:t>
          </a:r>
          <a:endParaRPr lang="en-US" dirty="0"/>
        </a:p>
      </dgm:t>
    </dgm:pt>
    <dgm:pt modelId="{D03278BC-8CF4-4F53-9608-B255475D6870}" type="parTrans" cxnId="{F20FFE98-E14B-4937-B2C1-B4F605436D54}">
      <dgm:prSet/>
      <dgm:spPr/>
      <dgm:t>
        <a:bodyPr/>
        <a:lstStyle/>
        <a:p>
          <a:endParaRPr lang="en-US"/>
        </a:p>
      </dgm:t>
    </dgm:pt>
    <dgm:pt modelId="{B97BEA6A-5E05-4FE7-8495-D5D42714F559}" type="sibTrans" cxnId="{F20FFE98-E14B-4937-B2C1-B4F605436D54}">
      <dgm:prSet/>
      <dgm:spPr/>
      <dgm:t>
        <a:bodyPr/>
        <a:lstStyle/>
        <a:p>
          <a:endParaRPr lang="en-US"/>
        </a:p>
      </dgm:t>
    </dgm:pt>
    <dgm:pt modelId="{72E74549-FAF9-4802-AB0A-184ABEE4DDBA}">
      <dgm:prSet/>
      <dgm:spPr/>
      <dgm:t>
        <a:bodyPr/>
        <a:lstStyle/>
        <a:p>
          <a:r>
            <a:rPr lang="en-GB" dirty="0"/>
            <a:t>If a previous rate of progress is not being maintained</a:t>
          </a:r>
          <a:endParaRPr lang="en-US" dirty="0"/>
        </a:p>
      </dgm:t>
    </dgm:pt>
    <dgm:pt modelId="{FD7EA8CA-E7DA-4B91-A046-4FF79BF5DBF9}" type="parTrans" cxnId="{7319F00A-072A-442E-B84C-6F34CB8892A1}">
      <dgm:prSet/>
      <dgm:spPr/>
      <dgm:t>
        <a:bodyPr/>
        <a:lstStyle/>
        <a:p>
          <a:endParaRPr lang="en-US"/>
        </a:p>
      </dgm:t>
    </dgm:pt>
    <dgm:pt modelId="{D6F7BD40-D188-45C0-8A87-F8A4FF5C9B14}" type="sibTrans" cxnId="{7319F00A-072A-442E-B84C-6F34CB8892A1}">
      <dgm:prSet/>
      <dgm:spPr/>
      <dgm:t>
        <a:bodyPr/>
        <a:lstStyle/>
        <a:p>
          <a:endParaRPr lang="en-US"/>
        </a:p>
      </dgm:t>
    </dgm:pt>
    <dgm:pt modelId="{82CB640A-0213-4762-B866-6FB24159D79A}">
      <dgm:prSet/>
      <dgm:spPr/>
      <dgm:t>
        <a:bodyPr/>
        <a:lstStyle/>
        <a:p>
          <a:r>
            <a:rPr lang="en-GB" dirty="0"/>
            <a:t>If little progress is being made even when teaching approaches and resources have targeted a child’s identified area of weakness</a:t>
          </a:r>
          <a:endParaRPr lang="en-US" dirty="0"/>
        </a:p>
      </dgm:t>
    </dgm:pt>
    <dgm:pt modelId="{8F751204-1F2E-44D5-BF96-07C222A31A8E}" type="parTrans" cxnId="{48980411-0064-46AB-B904-68002A1A6472}">
      <dgm:prSet/>
      <dgm:spPr/>
      <dgm:t>
        <a:bodyPr/>
        <a:lstStyle/>
        <a:p>
          <a:endParaRPr lang="en-US"/>
        </a:p>
      </dgm:t>
    </dgm:pt>
    <dgm:pt modelId="{2CBB6008-726E-4D00-9888-EDAA4D1E4776}" type="sibTrans" cxnId="{48980411-0064-46AB-B904-68002A1A6472}">
      <dgm:prSet/>
      <dgm:spPr/>
      <dgm:t>
        <a:bodyPr/>
        <a:lstStyle/>
        <a:p>
          <a:endParaRPr lang="en-US"/>
        </a:p>
      </dgm:t>
    </dgm:pt>
    <dgm:pt modelId="{A4488130-C4A7-4444-9F2A-321CEACDB951}">
      <dgm:prSet/>
      <dgm:spPr/>
      <dgm:t>
        <a:bodyPr/>
        <a:lstStyle/>
        <a:p>
          <a:r>
            <a:rPr lang="en-GB" dirty="0"/>
            <a:t>The class teacher’s termly assessments are showing underachievement in one or more curriculum areas</a:t>
          </a:r>
          <a:endParaRPr lang="en-US" dirty="0"/>
        </a:p>
      </dgm:t>
    </dgm:pt>
    <dgm:pt modelId="{9462A8B5-73B7-455E-9CCE-660C4F2CB88A}" type="parTrans" cxnId="{6F7C56ED-A858-4116-96C3-BA0A5B191AAE}">
      <dgm:prSet/>
      <dgm:spPr/>
      <dgm:t>
        <a:bodyPr/>
        <a:lstStyle/>
        <a:p>
          <a:endParaRPr lang="en-US"/>
        </a:p>
      </dgm:t>
    </dgm:pt>
    <dgm:pt modelId="{F49A3814-ED9D-455E-A7DD-93CB20446422}" type="sibTrans" cxnId="{6F7C56ED-A858-4116-96C3-BA0A5B191AAE}">
      <dgm:prSet/>
      <dgm:spPr/>
      <dgm:t>
        <a:bodyPr/>
        <a:lstStyle/>
        <a:p>
          <a:endParaRPr lang="en-US"/>
        </a:p>
      </dgm:t>
    </dgm:pt>
    <dgm:pt modelId="{E3FC586F-29B1-426C-9531-1E42B0A60546}">
      <dgm:prSet/>
      <dgm:spPr/>
      <dgm:t>
        <a:bodyPr/>
        <a:lstStyle/>
        <a:p>
          <a:r>
            <a:rPr lang="en-GB" dirty="0"/>
            <a:t>Emotional or behavioural difficulties persisting despite the use of the school’s behaviour management programmes</a:t>
          </a:r>
          <a:endParaRPr lang="en-US" dirty="0"/>
        </a:p>
      </dgm:t>
    </dgm:pt>
    <dgm:pt modelId="{6F6AA658-60C8-4C4D-AB6B-086A13704B39}" type="parTrans" cxnId="{918E3817-07E5-4E72-AFE1-8FC41A5F466B}">
      <dgm:prSet/>
      <dgm:spPr/>
      <dgm:t>
        <a:bodyPr/>
        <a:lstStyle/>
        <a:p>
          <a:endParaRPr lang="en-US"/>
        </a:p>
      </dgm:t>
    </dgm:pt>
    <dgm:pt modelId="{6750BCBC-202D-4537-9F52-8BBEDF4E3D47}" type="sibTrans" cxnId="{918E3817-07E5-4E72-AFE1-8FC41A5F466B}">
      <dgm:prSet/>
      <dgm:spPr/>
      <dgm:t>
        <a:bodyPr/>
        <a:lstStyle/>
        <a:p>
          <a:endParaRPr lang="en-US"/>
        </a:p>
      </dgm:t>
    </dgm:pt>
    <dgm:pt modelId="{41BE60A9-AB5F-4F77-9F8D-E3CF664B9266}">
      <dgm:prSet/>
      <dgm:spPr/>
      <dgm:t>
        <a:bodyPr/>
        <a:lstStyle/>
        <a:p>
          <a:r>
            <a:rPr lang="en-GB" dirty="0"/>
            <a:t>Self-help skills, social and personal skills inappropriate to the child’s chronological age</a:t>
          </a:r>
          <a:endParaRPr lang="en-US" dirty="0"/>
        </a:p>
      </dgm:t>
    </dgm:pt>
    <dgm:pt modelId="{07D868A3-1345-4359-A0EE-0D3F41C5D9B2}" type="parTrans" cxnId="{5B69E3B7-F4A3-429F-889D-EFBA6B0B893E}">
      <dgm:prSet/>
      <dgm:spPr/>
      <dgm:t>
        <a:bodyPr/>
        <a:lstStyle/>
        <a:p>
          <a:endParaRPr lang="en-US"/>
        </a:p>
      </dgm:t>
    </dgm:pt>
    <dgm:pt modelId="{69B0D919-2A6E-44F6-A54C-3C158753DDCC}" type="sibTrans" cxnId="{5B69E3B7-F4A3-429F-889D-EFBA6B0B893E}">
      <dgm:prSet/>
      <dgm:spPr/>
      <dgm:t>
        <a:bodyPr/>
        <a:lstStyle/>
        <a:p>
          <a:endParaRPr lang="en-US"/>
        </a:p>
      </dgm:t>
    </dgm:pt>
    <dgm:pt modelId="{DAB9090F-137C-4C25-A333-921FA32EF2C2}">
      <dgm:prSet/>
      <dgm:spPr/>
      <dgm:t>
        <a:bodyPr/>
        <a:lstStyle/>
        <a:p>
          <a:r>
            <a:rPr lang="en-GB" dirty="0"/>
            <a:t>Diagnosis of a previously unidentified medical condition, communication problem or sensory impairment</a:t>
          </a:r>
          <a:endParaRPr lang="en-US" dirty="0"/>
        </a:p>
      </dgm:t>
    </dgm:pt>
    <dgm:pt modelId="{44F2097D-C320-4490-8005-48460F6B91F3}" type="parTrans" cxnId="{EF72DCC9-D0EC-4DC1-917A-1129C67E9157}">
      <dgm:prSet/>
      <dgm:spPr/>
      <dgm:t>
        <a:bodyPr/>
        <a:lstStyle/>
        <a:p>
          <a:endParaRPr lang="en-US"/>
        </a:p>
      </dgm:t>
    </dgm:pt>
    <dgm:pt modelId="{65FF52B7-87A6-459B-B87A-FABBD5F6808B}" type="sibTrans" cxnId="{EF72DCC9-D0EC-4DC1-917A-1129C67E9157}">
      <dgm:prSet/>
      <dgm:spPr/>
      <dgm:t>
        <a:bodyPr/>
        <a:lstStyle/>
        <a:p>
          <a:endParaRPr lang="en-US"/>
        </a:p>
      </dgm:t>
    </dgm:pt>
    <dgm:pt modelId="{48AF82F3-E3C1-43E3-9F2A-958CC1AE74F7}">
      <dgm:prSet/>
      <dgm:spPr/>
      <dgm:t>
        <a:bodyPr/>
        <a:lstStyle/>
        <a:p>
          <a:r>
            <a:rPr lang="en-GB" dirty="0"/>
            <a:t>For a child who is new to the school, records from the previous school indicating that additional intervention has been in place</a:t>
          </a:r>
          <a:endParaRPr lang="en-US" dirty="0"/>
        </a:p>
      </dgm:t>
    </dgm:pt>
    <dgm:pt modelId="{5C38C4B2-2500-4BC2-BDDA-8C1B55431CA6}" type="parTrans" cxnId="{0708FA13-0046-4B62-84A5-305D23DAB5CF}">
      <dgm:prSet/>
      <dgm:spPr/>
      <dgm:t>
        <a:bodyPr/>
        <a:lstStyle/>
        <a:p>
          <a:endParaRPr lang="en-US"/>
        </a:p>
      </dgm:t>
    </dgm:pt>
    <dgm:pt modelId="{A96E10DA-CBCD-4085-810C-43F84FE1683E}" type="sibTrans" cxnId="{0708FA13-0046-4B62-84A5-305D23DAB5CF}">
      <dgm:prSet/>
      <dgm:spPr/>
      <dgm:t>
        <a:bodyPr/>
        <a:lstStyle/>
        <a:p>
          <a:endParaRPr lang="en-US"/>
        </a:p>
      </dgm:t>
    </dgm:pt>
    <dgm:pt modelId="{31FC0658-8541-4F24-92D8-9D7D4F22F87E}">
      <dgm:prSet/>
      <dgm:spPr/>
      <dgm:t>
        <a:bodyPr/>
        <a:lstStyle/>
        <a:p>
          <a:r>
            <a:rPr lang="en-GB" dirty="0"/>
            <a:t>Parental concerns regarding academic progress, behaviour, social adjustment and/or communication skills</a:t>
          </a:r>
          <a:endParaRPr lang="en-US" dirty="0"/>
        </a:p>
      </dgm:t>
    </dgm:pt>
    <dgm:pt modelId="{8D255099-A753-4C53-A52C-76D11B385569}" type="parTrans" cxnId="{FE747F5D-0267-43DB-9B2A-0BCBD108A221}">
      <dgm:prSet/>
      <dgm:spPr/>
      <dgm:t>
        <a:bodyPr/>
        <a:lstStyle/>
        <a:p>
          <a:endParaRPr lang="en-US"/>
        </a:p>
      </dgm:t>
    </dgm:pt>
    <dgm:pt modelId="{DBFF48D6-D09B-4DAA-93DC-7DD56C8DFC77}" type="sibTrans" cxnId="{FE747F5D-0267-43DB-9B2A-0BCBD108A221}">
      <dgm:prSet/>
      <dgm:spPr/>
      <dgm:t>
        <a:bodyPr/>
        <a:lstStyle/>
        <a:p>
          <a:endParaRPr lang="en-US"/>
        </a:p>
      </dgm:t>
    </dgm:pt>
    <dgm:pt modelId="{C626EAFD-038F-4208-AD2E-310135B023AF}" type="pres">
      <dgm:prSet presAssocID="{F6963B6A-2D33-4572-B446-33C75571174B}" presName="diagram" presStyleCnt="0">
        <dgm:presLayoutVars>
          <dgm:dir/>
          <dgm:resizeHandles val="exact"/>
        </dgm:presLayoutVars>
      </dgm:prSet>
      <dgm:spPr/>
    </dgm:pt>
    <dgm:pt modelId="{912CEB3F-EB76-4DD1-BD50-625810B6D60A}" type="pres">
      <dgm:prSet presAssocID="{FB30248F-F8A0-4CF1-A4BF-0EBD6B9522E4}" presName="node" presStyleLbl="node1" presStyleIdx="0" presStyleCnt="12">
        <dgm:presLayoutVars>
          <dgm:bulletEnabled val="1"/>
        </dgm:presLayoutVars>
      </dgm:prSet>
      <dgm:spPr/>
    </dgm:pt>
    <dgm:pt modelId="{A4FDCC30-08E9-453B-AE55-3E076DF19005}" type="pres">
      <dgm:prSet presAssocID="{C8D4EB4B-6F67-4B38-A08F-C9066E78353F}" presName="sibTrans" presStyleCnt="0"/>
      <dgm:spPr/>
    </dgm:pt>
    <dgm:pt modelId="{5FC9A758-7295-441A-85D4-AE8042318511}" type="pres">
      <dgm:prSet presAssocID="{34175705-7FAF-4A55-B8B4-98720771CDCB}" presName="node" presStyleLbl="node1" presStyleIdx="1" presStyleCnt="12">
        <dgm:presLayoutVars>
          <dgm:bulletEnabled val="1"/>
        </dgm:presLayoutVars>
      </dgm:prSet>
      <dgm:spPr/>
    </dgm:pt>
    <dgm:pt modelId="{4927569F-30D2-40C7-B5D7-CBE99F47BB5D}" type="pres">
      <dgm:prSet presAssocID="{239D4395-876F-4AD1-8388-8FA87AD335A5}" presName="sibTrans" presStyleCnt="0"/>
      <dgm:spPr/>
    </dgm:pt>
    <dgm:pt modelId="{C3E328E9-760C-40C4-8ED4-5E00E12A7347}" type="pres">
      <dgm:prSet presAssocID="{8FD29951-41D5-486B-B1E9-2E3E88D0CD2B}" presName="node" presStyleLbl="node1" presStyleIdx="2" presStyleCnt="12">
        <dgm:presLayoutVars>
          <dgm:bulletEnabled val="1"/>
        </dgm:presLayoutVars>
      </dgm:prSet>
      <dgm:spPr/>
    </dgm:pt>
    <dgm:pt modelId="{7A0F3922-9EDD-4B91-9C6B-C3752B4ADCBF}" type="pres">
      <dgm:prSet presAssocID="{ADC92A45-8233-477E-825F-09C91B3FB8F2}" presName="sibTrans" presStyleCnt="0"/>
      <dgm:spPr/>
    </dgm:pt>
    <dgm:pt modelId="{CDE03090-F958-43B9-9D29-8EC62E2E70BF}" type="pres">
      <dgm:prSet presAssocID="{BE4551CF-3BE8-4285-A5EA-8BE4702856D6}" presName="node" presStyleLbl="node1" presStyleIdx="3" presStyleCnt="12">
        <dgm:presLayoutVars>
          <dgm:bulletEnabled val="1"/>
        </dgm:presLayoutVars>
      </dgm:prSet>
      <dgm:spPr/>
    </dgm:pt>
    <dgm:pt modelId="{FCE1B0BD-DE1A-4E95-BC6D-801384996AC1}" type="pres">
      <dgm:prSet presAssocID="{B97BEA6A-5E05-4FE7-8495-D5D42714F559}" presName="sibTrans" presStyleCnt="0"/>
      <dgm:spPr/>
    </dgm:pt>
    <dgm:pt modelId="{493AD3C5-C008-41F0-8FFD-46E37592FB81}" type="pres">
      <dgm:prSet presAssocID="{72E74549-FAF9-4802-AB0A-184ABEE4DDBA}" presName="node" presStyleLbl="node1" presStyleIdx="4" presStyleCnt="12">
        <dgm:presLayoutVars>
          <dgm:bulletEnabled val="1"/>
        </dgm:presLayoutVars>
      </dgm:prSet>
      <dgm:spPr/>
    </dgm:pt>
    <dgm:pt modelId="{A10F7A7A-4916-42BE-B978-8162D40305FE}" type="pres">
      <dgm:prSet presAssocID="{D6F7BD40-D188-45C0-8A87-F8A4FF5C9B14}" presName="sibTrans" presStyleCnt="0"/>
      <dgm:spPr/>
    </dgm:pt>
    <dgm:pt modelId="{336BBAA0-D8E7-4C8D-80F5-D42EE7F2C71E}" type="pres">
      <dgm:prSet presAssocID="{82CB640A-0213-4762-B866-6FB24159D79A}" presName="node" presStyleLbl="node1" presStyleIdx="5" presStyleCnt="12">
        <dgm:presLayoutVars>
          <dgm:bulletEnabled val="1"/>
        </dgm:presLayoutVars>
      </dgm:prSet>
      <dgm:spPr/>
    </dgm:pt>
    <dgm:pt modelId="{C5B2514E-2A0D-45A2-9E43-FF80E653FC56}" type="pres">
      <dgm:prSet presAssocID="{2CBB6008-726E-4D00-9888-EDAA4D1E4776}" presName="sibTrans" presStyleCnt="0"/>
      <dgm:spPr/>
    </dgm:pt>
    <dgm:pt modelId="{AA5911FF-696F-4BC6-93DA-6724FA78ECFC}" type="pres">
      <dgm:prSet presAssocID="{A4488130-C4A7-4444-9F2A-321CEACDB951}" presName="node" presStyleLbl="node1" presStyleIdx="6" presStyleCnt="12">
        <dgm:presLayoutVars>
          <dgm:bulletEnabled val="1"/>
        </dgm:presLayoutVars>
      </dgm:prSet>
      <dgm:spPr/>
    </dgm:pt>
    <dgm:pt modelId="{F23B9BE3-57F5-4602-8204-C7758F95305C}" type="pres">
      <dgm:prSet presAssocID="{F49A3814-ED9D-455E-A7DD-93CB20446422}" presName="sibTrans" presStyleCnt="0"/>
      <dgm:spPr/>
    </dgm:pt>
    <dgm:pt modelId="{36EE66B5-CBBE-4BBF-A78A-0632C6A484F1}" type="pres">
      <dgm:prSet presAssocID="{E3FC586F-29B1-426C-9531-1E42B0A60546}" presName="node" presStyleLbl="node1" presStyleIdx="7" presStyleCnt="12">
        <dgm:presLayoutVars>
          <dgm:bulletEnabled val="1"/>
        </dgm:presLayoutVars>
      </dgm:prSet>
      <dgm:spPr/>
    </dgm:pt>
    <dgm:pt modelId="{8083F989-417B-483F-A4A3-254E116F4CD5}" type="pres">
      <dgm:prSet presAssocID="{6750BCBC-202D-4537-9F52-8BBEDF4E3D47}" presName="sibTrans" presStyleCnt="0"/>
      <dgm:spPr/>
    </dgm:pt>
    <dgm:pt modelId="{3E94684A-C965-40E9-A2FA-AE091B543B76}" type="pres">
      <dgm:prSet presAssocID="{41BE60A9-AB5F-4F77-9F8D-E3CF664B9266}" presName="node" presStyleLbl="node1" presStyleIdx="8" presStyleCnt="12">
        <dgm:presLayoutVars>
          <dgm:bulletEnabled val="1"/>
        </dgm:presLayoutVars>
      </dgm:prSet>
      <dgm:spPr/>
    </dgm:pt>
    <dgm:pt modelId="{F6121987-1122-4F48-9E4B-82E10E063385}" type="pres">
      <dgm:prSet presAssocID="{69B0D919-2A6E-44F6-A54C-3C158753DDCC}" presName="sibTrans" presStyleCnt="0"/>
      <dgm:spPr/>
    </dgm:pt>
    <dgm:pt modelId="{E987E727-5BCC-43D8-A996-627AE3AFA105}" type="pres">
      <dgm:prSet presAssocID="{DAB9090F-137C-4C25-A333-921FA32EF2C2}" presName="node" presStyleLbl="node1" presStyleIdx="9" presStyleCnt="12">
        <dgm:presLayoutVars>
          <dgm:bulletEnabled val="1"/>
        </dgm:presLayoutVars>
      </dgm:prSet>
      <dgm:spPr/>
    </dgm:pt>
    <dgm:pt modelId="{8E3306B8-C999-439B-992A-B320DFFD931F}" type="pres">
      <dgm:prSet presAssocID="{65FF52B7-87A6-459B-B87A-FABBD5F6808B}" presName="sibTrans" presStyleCnt="0"/>
      <dgm:spPr/>
    </dgm:pt>
    <dgm:pt modelId="{FDA4B73D-E397-4FBB-9E8A-336AE1266100}" type="pres">
      <dgm:prSet presAssocID="{48AF82F3-E3C1-43E3-9F2A-958CC1AE74F7}" presName="node" presStyleLbl="node1" presStyleIdx="10" presStyleCnt="12">
        <dgm:presLayoutVars>
          <dgm:bulletEnabled val="1"/>
        </dgm:presLayoutVars>
      </dgm:prSet>
      <dgm:spPr/>
    </dgm:pt>
    <dgm:pt modelId="{5F97F76E-9595-4C8D-ADC2-5BB274A482F1}" type="pres">
      <dgm:prSet presAssocID="{A96E10DA-CBCD-4085-810C-43F84FE1683E}" presName="sibTrans" presStyleCnt="0"/>
      <dgm:spPr/>
    </dgm:pt>
    <dgm:pt modelId="{90F94B2D-CE4C-4238-861F-5EB0F18DB8E4}" type="pres">
      <dgm:prSet presAssocID="{31FC0658-8541-4F24-92D8-9D7D4F22F87E}" presName="node" presStyleLbl="node1" presStyleIdx="11" presStyleCnt="12">
        <dgm:presLayoutVars>
          <dgm:bulletEnabled val="1"/>
        </dgm:presLayoutVars>
      </dgm:prSet>
      <dgm:spPr/>
    </dgm:pt>
  </dgm:ptLst>
  <dgm:cxnLst>
    <dgm:cxn modelId="{D66A9A07-7608-4FF6-9C3C-8685AB9CEB21}" type="presOf" srcId="{FB30248F-F8A0-4CF1-A4BF-0EBD6B9522E4}" destId="{912CEB3F-EB76-4DD1-BD50-625810B6D60A}" srcOrd="0" destOrd="0" presId="urn:microsoft.com/office/officeart/2005/8/layout/default"/>
    <dgm:cxn modelId="{7319F00A-072A-442E-B84C-6F34CB8892A1}" srcId="{F6963B6A-2D33-4572-B446-33C75571174B}" destId="{72E74549-FAF9-4802-AB0A-184ABEE4DDBA}" srcOrd="4" destOrd="0" parTransId="{FD7EA8CA-E7DA-4B91-A046-4FF79BF5DBF9}" sibTransId="{D6F7BD40-D188-45C0-8A87-F8A4FF5C9B14}"/>
    <dgm:cxn modelId="{1897940C-58C9-4002-BB17-59DFF17D3CA5}" type="presOf" srcId="{82CB640A-0213-4762-B866-6FB24159D79A}" destId="{336BBAA0-D8E7-4C8D-80F5-D42EE7F2C71E}" srcOrd="0" destOrd="0" presId="urn:microsoft.com/office/officeart/2005/8/layout/default"/>
    <dgm:cxn modelId="{48980411-0064-46AB-B904-68002A1A6472}" srcId="{F6963B6A-2D33-4572-B446-33C75571174B}" destId="{82CB640A-0213-4762-B866-6FB24159D79A}" srcOrd="5" destOrd="0" parTransId="{8F751204-1F2E-44D5-BF96-07C222A31A8E}" sibTransId="{2CBB6008-726E-4D00-9888-EDAA4D1E4776}"/>
    <dgm:cxn modelId="{0708FA13-0046-4B62-84A5-305D23DAB5CF}" srcId="{F6963B6A-2D33-4572-B446-33C75571174B}" destId="{48AF82F3-E3C1-43E3-9F2A-958CC1AE74F7}" srcOrd="10" destOrd="0" parTransId="{5C38C4B2-2500-4BC2-BDDA-8C1B55431CA6}" sibTransId="{A96E10DA-CBCD-4085-810C-43F84FE1683E}"/>
    <dgm:cxn modelId="{918E3817-07E5-4E72-AFE1-8FC41A5F466B}" srcId="{F6963B6A-2D33-4572-B446-33C75571174B}" destId="{E3FC586F-29B1-426C-9531-1E42B0A60546}" srcOrd="7" destOrd="0" parTransId="{6F6AA658-60C8-4C4D-AB6B-086A13704B39}" sibTransId="{6750BCBC-202D-4537-9F52-8BBEDF4E3D47}"/>
    <dgm:cxn modelId="{D8D10C19-B15B-44A7-82BC-85020923AA20}" type="presOf" srcId="{BE4551CF-3BE8-4285-A5EA-8BE4702856D6}" destId="{CDE03090-F958-43B9-9D29-8EC62E2E70BF}" srcOrd="0" destOrd="0" presId="urn:microsoft.com/office/officeart/2005/8/layout/default"/>
    <dgm:cxn modelId="{5871E62C-7535-49E7-9CCF-39494935F4EC}" srcId="{F6963B6A-2D33-4572-B446-33C75571174B}" destId="{FB30248F-F8A0-4CF1-A4BF-0EBD6B9522E4}" srcOrd="0" destOrd="0" parTransId="{8758358E-D3BD-4FD1-908E-BD9B1F3CF5ED}" sibTransId="{C8D4EB4B-6F67-4B38-A08F-C9066E78353F}"/>
    <dgm:cxn modelId="{FE747F5D-0267-43DB-9B2A-0BCBD108A221}" srcId="{F6963B6A-2D33-4572-B446-33C75571174B}" destId="{31FC0658-8541-4F24-92D8-9D7D4F22F87E}" srcOrd="11" destOrd="0" parTransId="{8D255099-A753-4C53-A52C-76D11B385569}" sibTransId="{DBFF48D6-D09B-4DAA-93DC-7DD56C8DFC77}"/>
    <dgm:cxn modelId="{9D6E8B5E-539E-4E31-8514-12E7B4D1100C}" type="presOf" srcId="{34175705-7FAF-4A55-B8B4-98720771CDCB}" destId="{5FC9A758-7295-441A-85D4-AE8042318511}" srcOrd="0" destOrd="0" presId="urn:microsoft.com/office/officeart/2005/8/layout/default"/>
    <dgm:cxn modelId="{96999268-E5FF-4AD6-8402-FCB353771D81}" type="presOf" srcId="{31FC0658-8541-4F24-92D8-9D7D4F22F87E}" destId="{90F94B2D-CE4C-4238-861F-5EB0F18DB8E4}" srcOrd="0" destOrd="0" presId="urn:microsoft.com/office/officeart/2005/8/layout/default"/>
    <dgm:cxn modelId="{75DCF06D-6E43-48C8-8D32-A111BAEEBCF3}" type="presOf" srcId="{41BE60A9-AB5F-4F77-9F8D-E3CF664B9266}" destId="{3E94684A-C965-40E9-A2FA-AE091B543B76}" srcOrd="0" destOrd="0" presId="urn:microsoft.com/office/officeart/2005/8/layout/default"/>
    <dgm:cxn modelId="{B4490256-E604-4E1E-A323-B0A0DB053F8F}" type="presOf" srcId="{A4488130-C4A7-4444-9F2A-321CEACDB951}" destId="{AA5911FF-696F-4BC6-93DA-6724FA78ECFC}" srcOrd="0" destOrd="0" presId="urn:microsoft.com/office/officeart/2005/8/layout/default"/>
    <dgm:cxn modelId="{58E83077-4E2B-4566-AA34-299476BEB085}" type="presOf" srcId="{E3FC586F-29B1-426C-9531-1E42B0A60546}" destId="{36EE66B5-CBBE-4BBF-A78A-0632C6A484F1}" srcOrd="0" destOrd="0" presId="urn:microsoft.com/office/officeart/2005/8/layout/default"/>
    <dgm:cxn modelId="{0B38D67B-C65A-48A8-AA25-019A54FFDC15}" type="presOf" srcId="{F6963B6A-2D33-4572-B446-33C75571174B}" destId="{C626EAFD-038F-4208-AD2E-310135B023AF}" srcOrd="0" destOrd="0" presId="urn:microsoft.com/office/officeart/2005/8/layout/default"/>
    <dgm:cxn modelId="{874FD593-4549-4947-9050-AFD9A15F9C01}" type="presOf" srcId="{72E74549-FAF9-4802-AB0A-184ABEE4DDBA}" destId="{493AD3C5-C008-41F0-8FFD-46E37592FB81}" srcOrd="0" destOrd="0" presId="urn:microsoft.com/office/officeart/2005/8/layout/default"/>
    <dgm:cxn modelId="{F20FFE98-E14B-4937-B2C1-B4F605436D54}" srcId="{F6963B6A-2D33-4572-B446-33C75571174B}" destId="{BE4551CF-3BE8-4285-A5EA-8BE4702856D6}" srcOrd="3" destOrd="0" parTransId="{D03278BC-8CF4-4F53-9608-B255475D6870}" sibTransId="{B97BEA6A-5E05-4FE7-8495-D5D42714F559}"/>
    <dgm:cxn modelId="{1785F6B3-BDEE-44B2-9BB1-0888283EDF66}" type="presOf" srcId="{8FD29951-41D5-486B-B1E9-2E3E88D0CD2B}" destId="{C3E328E9-760C-40C4-8ED4-5E00E12A7347}" srcOrd="0" destOrd="0" presId="urn:microsoft.com/office/officeart/2005/8/layout/default"/>
    <dgm:cxn modelId="{5B69E3B7-F4A3-429F-889D-EFBA6B0B893E}" srcId="{F6963B6A-2D33-4572-B446-33C75571174B}" destId="{41BE60A9-AB5F-4F77-9F8D-E3CF664B9266}" srcOrd="8" destOrd="0" parTransId="{07D868A3-1345-4359-A0EE-0D3F41C5D9B2}" sibTransId="{69B0D919-2A6E-44F6-A54C-3C158753DDCC}"/>
    <dgm:cxn modelId="{22CCEEC4-A52B-46B6-93C3-8CF6F8F1E49A}" type="presOf" srcId="{48AF82F3-E3C1-43E3-9F2A-958CC1AE74F7}" destId="{FDA4B73D-E397-4FBB-9E8A-336AE1266100}" srcOrd="0" destOrd="0" presId="urn:microsoft.com/office/officeart/2005/8/layout/default"/>
    <dgm:cxn modelId="{EF72DCC9-D0EC-4DC1-917A-1129C67E9157}" srcId="{F6963B6A-2D33-4572-B446-33C75571174B}" destId="{DAB9090F-137C-4C25-A333-921FA32EF2C2}" srcOrd="9" destOrd="0" parTransId="{44F2097D-C320-4490-8005-48460F6B91F3}" sibTransId="{65FF52B7-87A6-459B-B87A-FABBD5F6808B}"/>
    <dgm:cxn modelId="{5AB009D9-11BA-4BD6-AAEA-C9B2748D3F95}" type="presOf" srcId="{DAB9090F-137C-4C25-A333-921FA32EF2C2}" destId="{E987E727-5BCC-43D8-A996-627AE3AFA105}" srcOrd="0" destOrd="0" presId="urn:microsoft.com/office/officeart/2005/8/layout/default"/>
    <dgm:cxn modelId="{6F7C56ED-A858-4116-96C3-BA0A5B191AAE}" srcId="{F6963B6A-2D33-4572-B446-33C75571174B}" destId="{A4488130-C4A7-4444-9F2A-321CEACDB951}" srcOrd="6" destOrd="0" parTransId="{9462A8B5-73B7-455E-9CCE-660C4F2CB88A}" sibTransId="{F49A3814-ED9D-455E-A7DD-93CB20446422}"/>
    <dgm:cxn modelId="{0B9354F1-4D7F-46BD-BD96-3C5A735B45F9}" srcId="{F6963B6A-2D33-4572-B446-33C75571174B}" destId="{8FD29951-41D5-486B-B1E9-2E3E88D0CD2B}" srcOrd="2" destOrd="0" parTransId="{3FCFE3FC-CE3D-4D50-A8B3-2BC97C0BBE9A}" sibTransId="{ADC92A45-8233-477E-825F-09C91B3FB8F2}"/>
    <dgm:cxn modelId="{CD1994F1-B499-425E-A350-4570A404AA38}" srcId="{F6963B6A-2D33-4572-B446-33C75571174B}" destId="{34175705-7FAF-4A55-B8B4-98720771CDCB}" srcOrd="1" destOrd="0" parTransId="{C2C6EB0A-1546-4F91-9639-F57EE9D5777D}" sibTransId="{239D4395-876F-4AD1-8388-8FA87AD335A5}"/>
    <dgm:cxn modelId="{A5C61722-479D-4590-89AC-D29977E3DD63}" type="presParOf" srcId="{C626EAFD-038F-4208-AD2E-310135B023AF}" destId="{912CEB3F-EB76-4DD1-BD50-625810B6D60A}" srcOrd="0" destOrd="0" presId="urn:microsoft.com/office/officeart/2005/8/layout/default"/>
    <dgm:cxn modelId="{863CEC29-3E68-436B-9479-9090E8ABB0A1}" type="presParOf" srcId="{C626EAFD-038F-4208-AD2E-310135B023AF}" destId="{A4FDCC30-08E9-453B-AE55-3E076DF19005}" srcOrd="1" destOrd="0" presId="urn:microsoft.com/office/officeart/2005/8/layout/default"/>
    <dgm:cxn modelId="{DEF54AC7-AF4C-45F3-A2D4-65E769932A9D}" type="presParOf" srcId="{C626EAFD-038F-4208-AD2E-310135B023AF}" destId="{5FC9A758-7295-441A-85D4-AE8042318511}" srcOrd="2" destOrd="0" presId="urn:microsoft.com/office/officeart/2005/8/layout/default"/>
    <dgm:cxn modelId="{3A1EA6BF-73FB-4435-9A9D-00CE6F089426}" type="presParOf" srcId="{C626EAFD-038F-4208-AD2E-310135B023AF}" destId="{4927569F-30D2-40C7-B5D7-CBE99F47BB5D}" srcOrd="3" destOrd="0" presId="urn:microsoft.com/office/officeart/2005/8/layout/default"/>
    <dgm:cxn modelId="{25FB82DE-82D2-4FA2-9CC5-7C8B4F6F9CE0}" type="presParOf" srcId="{C626EAFD-038F-4208-AD2E-310135B023AF}" destId="{C3E328E9-760C-40C4-8ED4-5E00E12A7347}" srcOrd="4" destOrd="0" presId="urn:microsoft.com/office/officeart/2005/8/layout/default"/>
    <dgm:cxn modelId="{5F685F82-436E-4BF1-BFA6-95A2D53863B7}" type="presParOf" srcId="{C626EAFD-038F-4208-AD2E-310135B023AF}" destId="{7A0F3922-9EDD-4B91-9C6B-C3752B4ADCBF}" srcOrd="5" destOrd="0" presId="urn:microsoft.com/office/officeart/2005/8/layout/default"/>
    <dgm:cxn modelId="{5DBF0EF2-D3BB-488F-9757-E885783CD8CB}" type="presParOf" srcId="{C626EAFD-038F-4208-AD2E-310135B023AF}" destId="{CDE03090-F958-43B9-9D29-8EC62E2E70BF}" srcOrd="6" destOrd="0" presId="urn:microsoft.com/office/officeart/2005/8/layout/default"/>
    <dgm:cxn modelId="{11D08C13-FE77-450A-A8C2-D88CFAD4AA23}" type="presParOf" srcId="{C626EAFD-038F-4208-AD2E-310135B023AF}" destId="{FCE1B0BD-DE1A-4E95-BC6D-801384996AC1}" srcOrd="7" destOrd="0" presId="urn:microsoft.com/office/officeart/2005/8/layout/default"/>
    <dgm:cxn modelId="{664FB2B0-B8DD-477B-A07D-C62773103471}" type="presParOf" srcId="{C626EAFD-038F-4208-AD2E-310135B023AF}" destId="{493AD3C5-C008-41F0-8FFD-46E37592FB81}" srcOrd="8" destOrd="0" presId="urn:microsoft.com/office/officeart/2005/8/layout/default"/>
    <dgm:cxn modelId="{D33D1B3A-E078-4111-9697-24107D62E764}" type="presParOf" srcId="{C626EAFD-038F-4208-AD2E-310135B023AF}" destId="{A10F7A7A-4916-42BE-B978-8162D40305FE}" srcOrd="9" destOrd="0" presId="urn:microsoft.com/office/officeart/2005/8/layout/default"/>
    <dgm:cxn modelId="{2EA88C4D-E00E-4BE5-B2C0-0520E39C03D4}" type="presParOf" srcId="{C626EAFD-038F-4208-AD2E-310135B023AF}" destId="{336BBAA0-D8E7-4C8D-80F5-D42EE7F2C71E}" srcOrd="10" destOrd="0" presId="urn:microsoft.com/office/officeart/2005/8/layout/default"/>
    <dgm:cxn modelId="{66B617B3-062B-4C3F-87DD-5F0630F85602}" type="presParOf" srcId="{C626EAFD-038F-4208-AD2E-310135B023AF}" destId="{C5B2514E-2A0D-45A2-9E43-FF80E653FC56}" srcOrd="11" destOrd="0" presId="urn:microsoft.com/office/officeart/2005/8/layout/default"/>
    <dgm:cxn modelId="{A58AB02B-7256-430B-A59B-99973E39E8AF}" type="presParOf" srcId="{C626EAFD-038F-4208-AD2E-310135B023AF}" destId="{AA5911FF-696F-4BC6-93DA-6724FA78ECFC}" srcOrd="12" destOrd="0" presId="urn:microsoft.com/office/officeart/2005/8/layout/default"/>
    <dgm:cxn modelId="{D29DB741-4556-4C83-ACDA-8D3D2049A3DF}" type="presParOf" srcId="{C626EAFD-038F-4208-AD2E-310135B023AF}" destId="{F23B9BE3-57F5-4602-8204-C7758F95305C}" srcOrd="13" destOrd="0" presId="urn:microsoft.com/office/officeart/2005/8/layout/default"/>
    <dgm:cxn modelId="{B2522A21-E3C2-48C3-AFAF-466892932FA8}" type="presParOf" srcId="{C626EAFD-038F-4208-AD2E-310135B023AF}" destId="{36EE66B5-CBBE-4BBF-A78A-0632C6A484F1}" srcOrd="14" destOrd="0" presId="urn:microsoft.com/office/officeart/2005/8/layout/default"/>
    <dgm:cxn modelId="{64A86BAA-82E6-424D-BD07-41423CD6285A}" type="presParOf" srcId="{C626EAFD-038F-4208-AD2E-310135B023AF}" destId="{8083F989-417B-483F-A4A3-254E116F4CD5}" srcOrd="15" destOrd="0" presId="urn:microsoft.com/office/officeart/2005/8/layout/default"/>
    <dgm:cxn modelId="{C092CD86-369A-45E7-949A-99211405C00C}" type="presParOf" srcId="{C626EAFD-038F-4208-AD2E-310135B023AF}" destId="{3E94684A-C965-40E9-A2FA-AE091B543B76}" srcOrd="16" destOrd="0" presId="urn:microsoft.com/office/officeart/2005/8/layout/default"/>
    <dgm:cxn modelId="{AD828677-AAF1-4518-BC77-DFB94BADEBA6}" type="presParOf" srcId="{C626EAFD-038F-4208-AD2E-310135B023AF}" destId="{F6121987-1122-4F48-9E4B-82E10E063385}" srcOrd="17" destOrd="0" presId="urn:microsoft.com/office/officeart/2005/8/layout/default"/>
    <dgm:cxn modelId="{39DE7DA7-44B8-48F4-AAFC-190D23F88CE1}" type="presParOf" srcId="{C626EAFD-038F-4208-AD2E-310135B023AF}" destId="{E987E727-5BCC-43D8-A996-627AE3AFA105}" srcOrd="18" destOrd="0" presId="urn:microsoft.com/office/officeart/2005/8/layout/default"/>
    <dgm:cxn modelId="{6717CBB1-1971-4AC6-A167-91E12CE8D164}" type="presParOf" srcId="{C626EAFD-038F-4208-AD2E-310135B023AF}" destId="{8E3306B8-C999-439B-992A-B320DFFD931F}" srcOrd="19" destOrd="0" presId="urn:microsoft.com/office/officeart/2005/8/layout/default"/>
    <dgm:cxn modelId="{25166BE1-4BE4-4432-AE52-F09F63266F8F}" type="presParOf" srcId="{C626EAFD-038F-4208-AD2E-310135B023AF}" destId="{FDA4B73D-E397-4FBB-9E8A-336AE1266100}" srcOrd="20" destOrd="0" presId="urn:microsoft.com/office/officeart/2005/8/layout/default"/>
    <dgm:cxn modelId="{12C93342-561C-4388-8D9A-770187EA762C}" type="presParOf" srcId="{C626EAFD-038F-4208-AD2E-310135B023AF}" destId="{5F97F76E-9595-4C8D-ADC2-5BB274A482F1}" srcOrd="21" destOrd="0" presId="urn:microsoft.com/office/officeart/2005/8/layout/default"/>
    <dgm:cxn modelId="{04F6B239-FA90-45AD-AD6A-A4065746C59E}" type="presParOf" srcId="{C626EAFD-038F-4208-AD2E-310135B023AF}" destId="{90F94B2D-CE4C-4238-861F-5EB0F18DB8E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D5B158-6B7B-47CD-9BD7-A2A916C14E0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BFCF2EC-F237-497E-9CD1-DA5C55E9F209}">
      <dgm:prSet custT="1"/>
      <dgm:spPr/>
      <dgm:t>
        <a:bodyPr/>
        <a:lstStyle/>
        <a:p>
          <a:r>
            <a:rPr lang="en-US" sz="1600" dirty="0">
              <a:latin typeface="Century Gothic" panose="020B0502020202020204" pitchFamily="34" charset="0"/>
            </a:rPr>
            <a:t>Tracking pupils’ progress, using regular assessment, </a:t>
          </a:r>
          <a:r>
            <a:rPr lang="en-US" sz="1600" dirty="0" err="1">
              <a:latin typeface="Century Gothic" panose="020B0502020202020204" pitchFamily="34" charset="0"/>
            </a:rPr>
            <a:t>analysing</a:t>
          </a:r>
          <a:r>
            <a:rPr lang="en-US" sz="1600" dirty="0">
              <a:latin typeface="Century Gothic" panose="020B0502020202020204" pitchFamily="34" charset="0"/>
            </a:rPr>
            <a:t> the results within Toolkit Tracker to track progress over time</a:t>
          </a:r>
          <a:r>
            <a:rPr lang="en-GB" sz="1600" dirty="0">
              <a:latin typeface="Century Gothic" panose="020B0502020202020204" pitchFamily="34" charset="0"/>
            </a:rPr>
            <a:t> </a:t>
          </a:r>
          <a:endParaRPr lang="en-US" sz="1600" dirty="0">
            <a:latin typeface="Century Gothic" panose="020B0502020202020204" pitchFamily="34" charset="0"/>
          </a:endParaRPr>
        </a:p>
      </dgm:t>
    </dgm:pt>
    <dgm:pt modelId="{7CC04F76-1B53-4F6B-9AFD-270DA203B0C6}" type="parTrans" cxnId="{B708D68F-A623-4C97-95F2-F59DDC5EB4F8}">
      <dgm:prSet/>
      <dgm:spPr/>
      <dgm:t>
        <a:bodyPr/>
        <a:lstStyle/>
        <a:p>
          <a:endParaRPr lang="en-US"/>
        </a:p>
      </dgm:t>
    </dgm:pt>
    <dgm:pt modelId="{8BB1A72B-CA11-42C5-8E22-13FDA9DD713C}" type="sibTrans" cxnId="{B708D68F-A623-4C97-95F2-F59DDC5EB4F8}">
      <dgm:prSet/>
      <dgm:spPr/>
      <dgm:t>
        <a:bodyPr/>
        <a:lstStyle/>
        <a:p>
          <a:endParaRPr lang="en-US"/>
        </a:p>
      </dgm:t>
    </dgm:pt>
    <dgm:pt modelId="{F6F39058-3A36-4856-91E1-64CE3432BF5F}">
      <dgm:prSet custT="1"/>
      <dgm:spPr/>
      <dgm:t>
        <a:bodyPr/>
        <a:lstStyle/>
        <a:p>
          <a:r>
            <a:rPr lang="en-US" sz="1600">
              <a:latin typeface="Century Gothic" panose="020B0502020202020204" pitchFamily="34" charset="0"/>
            </a:rPr>
            <a:t>Carrying out the review stage of the graduated approach in every cycle of SEN support</a:t>
          </a:r>
          <a:r>
            <a:rPr lang="en-GB" sz="1600">
              <a:latin typeface="Century Gothic" panose="020B0502020202020204" pitchFamily="34" charset="0"/>
            </a:rPr>
            <a:t> </a:t>
          </a:r>
          <a:endParaRPr lang="en-US" sz="1600">
            <a:latin typeface="Century Gothic" panose="020B0502020202020204" pitchFamily="34" charset="0"/>
          </a:endParaRPr>
        </a:p>
      </dgm:t>
    </dgm:pt>
    <dgm:pt modelId="{B4489C45-214F-4643-9302-3871B4A1A67C}" type="parTrans" cxnId="{4284B854-C175-47CD-A8CC-4B97ED3D59B5}">
      <dgm:prSet/>
      <dgm:spPr/>
      <dgm:t>
        <a:bodyPr/>
        <a:lstStyle/>
        <a:p>
          <a:endParaRPr lang="en-US"/>
        </a:p>
      </dgm:t>
    </dgm:pt>
    <dgm:pt modelId="{D95085EC-5E3D-4D50-879E-6FA9A5A276B4}" type="sibTrans" cxnId="{4284B854-C175-47CD-A8CC-4B97ED3D59B5}">
      <dgm:prSet/>
      <dgm:spPr/>
      <dgm:t>
        <a:bodyPr/>
        <a:lstStyle/>
        <a:p>
          <a:endParaRPr lang="en-US"/>
        </a:p>
      </dgm:t>
    </dgm:pt>
    <dgm:pt modelId="{95EE8DBB-1D32-4258-9A8D-7A3526AA411B}">
      <dgm:prSet custT="1"/>
      <dgm:spPr/>
      <dgm:t>
        <a:bodyPr/>
        <a:lstStyle/>
        <a:p>
          <a:r>
            <a:rPr lang="en-US" sz="1600">
              <a:latin typeface="Century Gothic" panose="020B0502020202020204" pitchFamily="34" charset="0"/>
            </a:rPr>
            <a:t>Using pupil voice at the center of our approach</a:t>
          </a:r>
          <a:r>
            <a:rPr lang="en-GB" sz="1600">
              <a:latin typeface="Century Gothic" panose="020B0502020202020204" pitchFamily="34" charset="0"/>
            </a:rPr>
            <a:t> </a:t>
          </a:r>
          <a:endParaRPr lang="en-US" sz="1600">
            <a:latin typeface="Century Gothic" panose="020B0502020202020204" pitchFamily="34" charset="0"/>
          </a:endParaRPr>
        </a:p>
      </dgm:t>
    </dgm:pt>
    <dgm:pt modelId="{76DEA07A-1F70-43AC-9455-5B943BEDE844}" type="parTrans" cxnId="{EEE45443-B7FB-4240-91FE-3E765E6AFD2E}">
      <dgm:prSet/>
      <dgm:spPr/>
      <dgm:t>
        <a:bodyPr/>
        <a:lstStyle/>
        <a:p>
          <a:endParaRPr lang="en-US"/>
        </a:p>
      </dgm:t>
    </dgm:pt>
    <dgm:pt modelId="{33822597-3476-4A0A-9BCD-3039FC2957A9}" type="sibTrans" cxnId="{EEE45443-B7FB-4240-91FE-3E765E6AFD2E}">
      <dgm:prSet/>
      <dgm:spPr/>
      <dgm:t>
        <a:bodyPr/>
        <a:lstStyle/>
        <a:p>
          <a:endParaRPr lang="en-US"/>
        </a:p>
      </dgm:t>
    </dgm:pt>
    <dgm:pt modelId="{9CC97878-0A2A-46A0-8889-C10B4ECC35E0}">
      <dgm:prSet custT="1"/>
      <dgm:spPr/>
      <dgm:t>
        <a:bodyPr/>
        <a:lstStyle/>
        <a:p>
          <a:r>
            <a:rPr lang="en-US" sz="1600">
              <a:latin typeface="Century Gothic" panose="020B0502020202020204" pitchFamily="34" charset="0"/>
            </a:rPr>
            <a:t>Monitoring by School Leaders through regular learning walks, book looks and pupil voice</a:t>
          </a:r>
          <a:r>
            <a:rPr lang="en-GB" sz="1600">
              <a:latin typeface="Century Gothic" panose="020B0502020202020204" pitchFamily="34" charset="0"/>
            </a:rPr>
            <a:t> </a:t>
          </a:r>
          <a:endParaRPr lang="en-US" sz="1600">
            <a:latin typeface="Century Gothic" panose="020B0502020202020204" pitchFamily="34" charset="0"/>
          </a:endParaRPr>
        </a:p>
      </dgm:t>
    </dgm:pt>
    <dgm:pt modelId="{260B7A07-C693-412A-8405-A5218F3C7808}" type="parTrans" cxnId="{0645FBEA-13C0-470C-BD20-6BC9C4606E58}">
      <dgm:prSet/>
      <dgm:spPr/>
      <dgm:t>
        <a:bodyPr/>
        <a:lstStyle/>
        <a:p>
          <a:endParaRPr lang="en-US"/>
        </a:p>
      </dgm:t>
    </dgm:pt>
    <dgm:pt modelId="{B91ECC3D-0E67-4AD0-8D1B-0F869F69FED4}" type="sibTrans" cxnId="{0645FBEA-13C0-470C-BD20-6BC9C4606E58}">
      <dgm:prSet/>
      <dgm:spPr/>
      <dgm:t>
        <a:bodyPr/>
        <a:lstStyle/>
        <a:p>
          <a:endParaRPr lang="en-US"/>
        </a:p>
      </dgm:t>
    </dgm:pt>
    <dgm:pt modelId="{13FBB2A0-82AA-4365-97A3-51A248D8EDE7}">
      <dgm:prSet custT="1"/>
      <dgm:spPr/>
      <dgm:t>
        <a:bodyPr/>
        <a:lstStyle/>
        <a:p>
          <a:r>
            <a:rPr lang="en-US" sz="1600">
              <a:latin typeface="Century Gothic" panose="020B0502020202020204" pitchFamily="34" charset="0"/>
            </a:rPr>
            <a:t>Class Teachers receive tailored, weekly instructional coaching to support the development of their practice</a:t>
          </a:r>
          <a:r>
            <a:rPr lang="en-GB" sz="1600">
              <a:latin typeface="Century Gothic" panose="020B0502020202020204" pitchFamily="34" charset="0"/>
            </a:rPr>
            <a:t> </a:t>
          </a:r>
          <a:endParaRPr lang="en-US" sz="1600">
            <a:latin typeface="Century Gothic" panose="020B0502020202020204" pitchFamily="34" charset="0"/>
          </a:endParaRPr>
        </a:p>
      </dgm:t>
    </dgm:pt>
    <dgm:pt modelId="{876AF4B5-EA40-470A-A3BD-8FCC7874E210}" type="parTrans" cxnId="{067F99C6-EF1C-436E-985B-46339762A463}">
      <dgm:prSet/>
      <dgm:spPr/>
      <dgm:t>
        <a:bodyPr/>
        <a:lstStyle/>
        <a:p>
          <a:endParaRPr lang="en-US"/>
        </a:p>
      </dgm:t>
    </dgm:pt>
    <dgm:pt modelId="{F9B19D53-9881-42F1-B71B-93DC6D3977CE}" type="sibTrans" cxnId="{067F99C6-EF1C-436E-985B-46339762A463}">
      <dgm:prSet/>
      <dgm:spPr/>
      <dgm:t>
        <a:bodyPr/>
        <a:lstStyle/>
        <a:p>
          <a:endParaRPr lang="en-US"/>
        </a:p>
      </dgm:t>
    </dgm:pt>
    <dgm:pt modelId="{E1FD6838-2AFA-4F22-9359-9ABF74B3F563}">
      <dgm:prSet custT="1"/>
      <dgm:spPr/>
      <dgm:t>
        <a:bodyPr/>
        <a:lstStyle/>
        <a:p>
          <a:r>
            <a:rPr lang="en-US" sz="1600">
              <a:latin typeface="Century Gothic" panose="020B0502020202020204" pitchFamily="34" charset="0"/>
            </a:rPr>
            <a:t>Holding annual reviews for pupils with EHC plans</a:t>
          </a:r>
          <a:r>
            <a:rPr lang="en-GB" sz="1600">
              <a:latin typeface="Century Gothic" panose="020B0502020202020204" pitchFamily="34" charset="0"/>
            </a:rPr>
            <a:t> </a:t>
          </a:r>
          <a:endParaRPr lang="en-US" sz="1600">
            <a:latin typeface="Century Gothic" panose="020B0502020202020204" pitchFamily="34" charset="0"/>
          </a:endParaRPr>
        </a:p>
      </dgm:t>
    </dgm:pt>
    <dgm:pt modelId="{173B4686-B453-4362-955F-5F7340913B48}" type="parTrans" cxnId="{BBE7063B-F737-4A14-BD2B-952AA28993F7}">
      <dgm:prSet/>
      <dgm:spPr/>
      <dgm:t>
        <a:bodyPr/>
        <a:lstStyle/>
        <a:p>
          <a:endParaRPr lang="en-US"/>
        </a:p>
      </dgm:t>
    </dgm:pt>
    <dgm:pt modelId="{2D0E283F-2FF5-47F4-ABC7-4533385CE0FD}" type="sibTrans" cxnId="{BBE7063B-F737-4A14-BD2B-952AA28993F7}">
      <dgm:prSet/>
      <dgm:spPr/>
      <dgm:t>
        <a:bodyPr/>
        <a:lstStyle/>
        <a:p>
          <a:endParaRPr lang="en-US"/>
        </a:p>
      </dgm:t>
    </dgm:pt>
    <dgm:pt modelId="{50D6C3B5-F5FA-455D-BD6A-70B65C91E069}">
      <dgm:prSet custT="1"/>
      <dgm:spPr/>
      <dgm:t>
        <a:bodyPr/>
        <a:lstStyle/>
        <a:p>
          <a:r>
            <a:rPr lang="en-US" sz="1600" dirty="0">
              <a:latin typeface="Century Gothic" panose="020B0502020202020204" pitchFamily="34" charset="0"/>
            </a:rPr>
            <a:t>Getting feedback from the pupil and their parents, during termly SEND meetings where the provision is agreed</a:t>
          </a:r>
          <a:r>
            <a:rPr lang="en-GB" sz="1600" dirty="0">
              <a:latin typeface="Century Gothic" panose="020B0502020202020204" pitchFamily="34" charset="0"/>
            </a:rPr>
            <a:t> </a:t>
          </a:r>
          <a:endParaRPr lang="en-US" sz="1600" dirty="0">
            <a:latin typeface="Century Gothic" panose="020B0502020202020204" pitchFamily="34" charset="0"/>
          </a:endParaRPr>
        </a:p>
      </dgm:t>
    </dgm:pt>
    <dgm:pt modelId="{F2CC08B0-4CC1-4AD2-A4DD-AEB96DAE8074}" type="parTrans" cxnId="{2F4910BA-3C30-49ED-8B12-F17459B7306B}">
      <dgm:prSet/>
      <dgm:spPr/>
      <dgm:t>
        <a:bodyPr/>
        <a:lstStyle/>
        <a:p>
          <a:endParaRPr lang="en-US"/>
        </a:p>
      </dgm:t>
    </dgm:pt>
    <dgm:pt modelId="{529B9ABD-54BC-429A-88F7-08002BA46441}" type="sibTrans" cxnId="{2F4910BA-3C30-49ED-8B12-F17459B7306B}">
      <dgm:prSet/>
      <dgm:spPr/>
      <dgm:t>
        <a:bodyPr/>
        <a:lstStyle/>
        <a:p>
          <a:endParaRPr lang="en-US"/>
        </a:p>
      </dgm:t>
    </dgm:pt>
    <dgm:pt modelId="{32F3E591-06AF-49D8-86DC-EF922788917F}" type="pres">
      <dgm:prSet presAssocID="{5CD5B158-6B7B-47CD-9BD7-A2A916C14E04}" presName="linear" presStyleCnt="0">
        <dgm:presLayoutVars>
          <dgm:animLvl val="lvl"/>
          <dgm:resizeHandles val="exact"/>
        </dgm:presLayoutVars>
      </dgm:prSet>
      <dgm:spPr/>
    </dgm:pt>
    <dgm:pt modelId="{DAE70D84-9DD3-4423-B331-BF25B5B78FC8}" type="pres">
      <dgm:prSet presAssocID="{3BFCF2EC-F237-497E-9CD1-DA5C55E9F209}" presName="parentText" presStyleLbl="node1" presStyleIdx="0" presStyleCnt="7" custLinFactNeighborX="210" custLinFactNeighborY="-50490">
        <dgm:presLayoutVars>
          <dgm:chMax val="0"/>
          <dgm:bulletEnabled val="1"/>
        </dgm:presLayoutVars>
      </dgm:prSet>
      <dgm:spPr/>
    </dgm:pt>
    <dgm:pt modelId="{2BBC135B-ACF3-4B8F-9555-4D1E037F604F}" type="pres">
      <dgm:prSet presAssocID="{8BB1A72B-CA11-42C5-8E22-13FDA9DD713C}" presName="spacer" presStyleCnt="0"/>
      <dgm:spPr/>
    </dgm:pt>
    <dgm:pt modelId="{F75BE1A1-1EB7-401D-90ED-D52DFAF729AB}" type="pres">
      <dgm:prSet presAssocID="{F6F39058-3A36-4856-91E1-64CE3432BF5F}" presName="parentText" presStyleLbl="node1" presStyleIdx="1" presStyleCnt="7">
        <dgm:presLayoutVars>
          <dgm:chMax val="0"/>
          <dgm:bulletEnabled val="1"/>
        </dgm:presLayoutVars>
      </dgm:prSet>
      <dgm:spPr/>
    </dgm:pt>
    <dgm:pt modelId="{B9D2C6A4-9305-4DC8-A3FB-01C0FEC964AD}" type="pres">
      <dgm:prSet presAssocID="{D95085EC-5E3D-4D50-879E-6FA9A5A276B4}" presName="spacer" presStyleCnt="0"/>
      <dgm:spPr/>
    </dgm:pt>
    <dgm:pt modelId="{4323CF73-C99E-4B0D-B5CA-E8D2A8E13673}" type="pres">
      <dgm:prSet presAssocID="{95EE8DBB-1D32-4258-9A8D-7A3526AA411B}" presName="parentText" presStyleLbl="node1" presStyleIdx="2" presStyleCnt="7">
        <dgm:presLayoutVars>
          <dgm:chMax val="0"/>
          <dgm:bulletEnabled val="1"/>
        </dgm:presLayoutVars>
      </dgm:prSet>
      <dgm:spPr/>
    </dgm:pt>
    <dgm:pt modelId="{BE6483DC-134A-46FE-9CBA-9F091989DAC2}" type="pres">
      <dgm:prSet presAssocID="{33822597-3476-4A0A-9BCD-3039FC2957A9}" presName="spacer" presStyleCnt="0"/>
      <dgm:spPr/>
    </dgm:pt>
    <dgm:pt modelId="{CC6A50F2-4D8B-4FB9-8A2E-33FFC8BAD550}" type="pres">
      <dgm:prSet presAssocID="{9CC97878-0A2A-46A0-8889-C10B4ECC35E0}" presName="parentText" presStyleLbl="node1" presStyleIdx="3" presStyleCnt="7">
        <dgm:presLayoutVars>
          <dgm:chMax val="0"/>
          <dgm:bulletEnabled val="1"/>
        </dgm:presLayoutVars>
      </dgm:prSet>
      <dgm:spPr/>
    </dgm:pt>
    <dgm:pt modelId="{6E939D6B-3BDE-4279-B527-2A8ED01087D3}" type="pres">
      <dgm:prSet presAssocID="{B91ECC3D-0E67-4AD0-8D1B-0F869F69FED4}" presName="spacer" presStyleCnt="0"/>
      <dgm:spPr/>
    </dgm:pt>
    <dgm:pt modelId="{5BC3514D-C18A-44F6-8F9C-34653D90EB99}" type="pres">
      <dgm:prSet presAssocID="{13FBB2A0-82AA-4365-97A3-51A248D8EDE7}" presName="parentText" presStyleLbl="node1" presStyleIdx="4" presStyleCnt="7">
        <dgm:presLayoutVars>
          <dgm:chMax val="0"/>
          <dgm:bulletEnabled val="1"/>
        </dgm:presLayoutVars>
      </dgm:prSet>
      <dgm:spPr/>
    </dgm:pt>
    <dgm:pt modelId="{547E8FBD-3AAA-43E2-AD28-1910E7CCAE23}" type="pres">
      <dgm:prSet presAssocID="{F9B19D53-9881-42F1-B71B-93DC6D3977CE}" presName="spacer" presStyleCnt="0"/>
      <dgm:spPr/>
    </dgm:pt>
    <dgm:pt modelId="{7BF0A9CE-455B-4670-90B9-42C14D1CACED}" type="pres">
      <dgm:prSet presAssocID="{E1FD6838-2AFA-4F22-9359-9ABF74B3F563}" presName="parentText" presStyleLbl="node1" presStyleIdx="5" presStyleCnt="7">
        <dgm:presLayoutVars>
          <dgm:chMax val="0"/>
          <dgm:bulletEnabled val="1"/>
        </dgm:presLayoutVars>
      </dgm:prSet>
      <dgm:spPr/>
    </dgm:pt>
    <dgm:pt modelId="{9830D6E7-B1E3-4FDE-BB05-F7D876C53AC7}" type="pres">
      <dgm:prSet presAssocID="{2D0E283F-2FF5-47F4-ABC7-4533385CE0FD}" presName="spacer" presStyleCnt="0"/>
      <dgm:spPr/>
    </dgm:pt>
    <dgm:pt modelId="{23618FE8-1E7E-44BE-ABB7-3D90AF152B16}" type="pres">
      <dgm:prSet presAssocID="{50D6C3B5-F5FA-455D-BD6A-70B65C91E069}" presName="parentText" presStyleLbl="node1" presStyleIdx="6" presStyleCnt="7">
        <dgm:presLayoutVars>
          <dgm:chMax val="0"/>
          <dgm:bulletEnabled val="1"/>
        </dgm:presLayoutVars>
      </dgm:prSet>
      <dgm:spPr/>
    </dgm:pt>
  </dgm:ptLst>
  <dgm:cxnLst>
    <dgm:cxn modelId="{8C0D2D0B-4A3F-4BAB-8FD0-393B3CED3A9D}" type="presOf" srcId="{3BFCF2EC-F237-497E-9CD1-DA5C55E9F209}" destId="{DAE70D84-9DD3-4423-B331-BF25B5B78FC8}" srcOrd="0" destOrd="0" presId="urn:microsoft.com/office/officeart/2005/8/layout/vList2"/>
    <dgm:cxn modelId="{17CF7B26-4508-4D78-BB26-ADB70221F1FB}" type="presOf" srcId="{50D6C3B5-F5FA-455D-BD6A-70B65C91E069}" destId="{23618FE8-1E7E-44BE-ABB7-3D90AF152B16}" srcOrd="0" destOrd="0" presId="urn:microsoft.com/office/officeart/2005/8/layout/vList2"/>
    <dgm:cxn modelId="{BBE7063B-F737-4A14-BD2B-952AA28993F7}" srcId="{5CD5B158-6B7B-47CD-9BD7-A2A916C14E04}" destId="{E1FD6838-2AFA-4F22-9359-9ABF74B3F563}" srcOrd="5" destOrd="0" parTransId="{173B4686-B453-4362-955F-5F7340913B48}" sibTransId="{2D0E283F-2FF5-47F4-ABC7-4533385CE0FD}"/>
    <dgm:cxn modelId="{C1A2833D-D513-4938-BE7A-A36B7D8FB526}" type="presOf" srcId="{95EE8DBB-1D32-4258-9A8D-7A3526AA411B}" destId="{4323CF73-C99E-4B0D-B5CA-E8D2A8E13673}" srcOrd="0" destOrd="0" presId="urn:microsoft.com/office/officeart/2005/8/layout/vList2"/>
    <dgm:cxn modelId="{2ECC8B3E-95A6-42FA-A1BC-CF124F73A2F3}" type="presOf" srcId="{5CD5B158-6B7B-47CD-9BD7-A2A916C14E04}" destId="{32F3E591-06AF-49D8-86DC-EF922788917F}" srcOrd="0" destOrd="0" presId="urn:microsoft.com/office/officeart/2005/8/layout/vList2"/>
    <dgm:cxn modelId="{EEE45443-B7FB-4240-91FE-3E765E6AFD2E}" srcId="{5CD5B158-6B7B-47CD-9BD7-A2A916C14E04}" destId="{95EE8DBB-1D32-4258-9A8D-7A3526AA411B}" srcOrd="2" destOrd="0" parTransId="{76DEA07A-1F70-43AC-9455-5B943BEDE844}" sibTransId="{33822597-3476-4A0A-9BCD-3039FC2957A9}"/>
    <dgm:cxn modelId="{4284B854-C175-47CD-A8CC-4B97ED3D59B5}" srcId="{5CD5B158-6B7B-47CD-9BD7-A2A916C14E04}" destId="{F6F39058-3A36-4856-91E1-64CE3432BF5F}" srcOrd="1" destOrd="0" parTransId="{B4489C45-214F-4643-9302-3871B4A1A67C}" sibTransId="{D95085EC-5E3D-4D50-879E-6FA9A5A276B4}"/>
    <dgm:cxn modelId="{D4223A84-573C-4905-9FB2-569CFE8D4B20}" type="presOf" srcId="{13FBB2A0-82AA-4365-97A3-51A248D8EDE7}" destId="{5BC3514D-C18A-44F6-8F9C-34653D90EB99}" srcOrd="0" destOrd="0" presId="urn:microsoft.com/office/officeart/2005/8/layout/vList2"/>
    <dgm:cxn modelId="{B708D68F-A623-4C97-95F2-F59DDC5EB4F8}" srcId="{5CD5B158-6B7B-47CD-9BD7-A2A916C14E04}" destId="{3BFCF2EC-F237-497E-9CD1-DA5C55E9F209}" srcOrd="0" destOrd="0" parTransId="{7CC04F76-1B53-4F6B-9AFD-270DA203B0C6}" sibTransId="{8BB1A72B-CA11-42C5-8E22-13FDA9DD713C}"/>
    <dgm:cxn modelId="{2AD678B4-E721-451E-9249-DBCE950F620D}" type="presOf" srcId="{F6F39058-3A36-4856-91E1-64CE3432BF5F}" destId="{F75BE1A1-1EB7-401D-90ED-D52DFAF729AB}" srcOrd="0" destOrd="0" presId="urn:microsoft.com/office/officeart/2005/8/layout/vList2"/>
    <dgm:cxn modelId="{2F4910BA-3C30-49ED-8B12-F17459B7306B}" srcId="{5CD5B158-6B7B-47CD-9BD7-A2A916C14E04}" destId="{50D6C3B5-F5FA-455D-BD6A-70B65C91E069}" srcOrd="6" destOrd="0" parTransId="{F2CC08B0-4CC1-4AD2-A4DD-AEB96DAE8074}" sibTransId="{529B9ABD-54BC-429A-88F7-08002BA46441}"/>
    <dgm:cxn modelId="{067F99C6-EF1C-436E-985B-46339762A463}" srcId="{5CD5B158-6B7B-47CD-9BD7-A2A916C14E04}" destId="{13FBB2A0-82AA-4365-97A3-51A248D8EDE7}" srcOrd="4" destOrd="0" parTransId="{876AF4B5-EA40-470A-A3BD-8FCC7874E210}" sibTransId="{F9B19D53-9881-42F1-B71B-93DC6D3977CE}"/>
    <dgm:cxn modelId="{CF683DD9-4ABB-41CE-8983-C7A5C4C41785}" type="presOf" srcId="{E1FD6838-2AFA-4F22-9359-9ABF74B3F563}" destId="{7BF0A9CE-455B-4670-90B9-42C14D1CACED}" srcOrd="0" destOrd="0" presId="urn:microsoft.com/office/officeart/2005/8/layout/vList2"/>
    <dgm:cxn modelId="{DB7F51E8-E51F-4E3C-93C2-D3B9A374A86F}" type="presOf" srcId="{9CC97878-0A2A-46A0-8889-C10B4ECC35E0}" destId="{CC6A50F2-4D8B-4FB9-8A2E-33FFC8BAD550}" srcOrd="0" destOrd="0" presId="urn:microsoft.com/office/officeart/2005/8/layout/vList2"/>
    <dgm:cxn modelId="{0645FBEA-13C0-470C-BD20-6BC9C4606E58}" srcId="{5CD5B158-6B7B-47CD-9BD7-A2A916C14E04}" destId="{9CC97878-0A2A-46A0-8889-C10B4ECC35E0}" srcOrd="3" destOrd="0" parTransId="{260B7A07-C693-412A-8405-A5218F3C7808}" sibTransId="{B91ECC3D-0E67-4AD0-8D1B-0F869F69FED4}"/>
    <dgm:cxn modelId="{1A82F4A2-3BA7-47C7-8BBA-9C7F1320D54F}" type="presParOf" srcId="{32F3E591-06AF-49D8-86DC-EF922788917F}" destId="{DAE70D84-9DD3-4423-B331-BF25B5B78FC8}" srcOrd="0" destOrd="0" presId="urn:microsoft.com/office/officeart/2005/8/layout/vList2"/>
    <dgm:cxn modelId="{EFEFB44D-9327-462A-B9D8-4B3D1AD1E9B5}" type="presParOf" srcId="{32F3E591-06AF-49D8-86DC-EF922788917F}" destId="{2BBC135B-ACF3-4B8F-9555-4D1E037F604F}" srcOrd="1" destOrd="0" presId="urn:microsoft.com/office/officeart/2005/8/layout/vList2"/>
    <dgm:cxn modelId="{B595EB7B-A733-455B-B6D1-F19E5B325269}" type="presParOf" srcId="{32F3E591-06AF-49D8-86DC-EF922788917F}" destId="{F75BE1A1-1EB7-401D-90ED-D52DFAF729AB}" srcOrd="2" destOrd="0" presId="urn:microsoft.com/office/officeart/2005/8/layout/vList2"/>
    <dgm:cxn modelId="{88AA20D0-80F3-408A-BE3A-3E01824D64BA}" type="presParOf" srcId="{32F3E591-06AF-49D8-86DC-EF922788917F}" destId="{B9D2C6A4-9305-4DC8-A3FB-01C0FEC964AD}" srcOrd="3" destOrd="0" presId="urn:microsoft.com/office/officeart/2005/8/layout/vList2"/>
    <dgm:cxn modelId="{1BF8F359-CF87-466D-A0E6-C9094C4E45F5}" type="presParOf" srcId="{32F3E591-06AF-49D8-86DC-EF922788917F}" destId="{4323CF73-C99E-4B0D-B5CA-E8D2A8E13673}" srcOrd="4" destOrd="0" presId="urn:microsoft.com/office/officeart/2005/8/layout/vList2"/>
    <dgm:cxn modelId="{0216F369-E247-4DA5-BC90-16FB2E290AB9}" type="presParOf" srcId="{32F3E591-06AF-49D8-86DC-EF922788917F}" destId="{BE6483DC-134A-46FE-9CBA-9F091989DAC2}" srcOrd="5" destOrd="0" presId="urn:microsoft.com/office/officeart/2005/8/layout/vList2"/>
    <dgm:cxn modelId="{8D781C51-2E95-4A6B-A66A-5880EF6CFE99}" type="presParOf" srcId="{32F3E591-06AF-49D8-86DC-EF922788917F}" destId="{CC6A50F2-4D8B-4FB9-8A2E-33FFC8BAD550}" srcOrd="6" destOrd="0" presId="urn:microsoft.com/office/officeart/2005/8/layout/vList2"/>
    <dgm:cxn modelId="{6CB2BE75-02AC-4CB1-B579-CEDCDA27CEA1}" type="presParOf" srcId="{32F3E591-06AF-49D8-86DC-EF922788917F}" destId="{6E939D6B-3BDE-4279-B527-2A8ED01087D3}" srcOrd="7" destOrd="0" presId="urn:microsoft.com/office/officeart/2005/8/layout/vList2"/>
    <dgm:cxn modelId="{3C344A7F-9026-4E30-99F1-0DBD62762A5F}" type="presParOf" srcId="{32F3E591-06AF-49D8-86DC-EF922788917F}" destId="{5BC3514D-C18A-44F6-8F9C-34653D90EB99}" srcOrd="8" destOrd="0" presId="urn:microsoft.com/office/officeart/2005/8/layout/vList2"/>
    <dgm:cxn modelId="{5D38D70D-2FB9-4BEE-9D4D-3F64A77ED3A2}" type="presParOf" srcId="{32F3E591-06AF-49D8-86DC-EF922788917F}" destId="{547E8FBD-3AAA-43E2-AD28-1910E7CCAE23}" srcOrd="9" destOrd="0" presId="urn:microsoft.com/office/officeart/2005/8/layout/vList2"/>
    <dgm:cxn modelId="{254EDBCF-1908-47E0-B3E5-4624844B6381}" type="presParOf" srcId="{32F3E591-06AF-49D8-86DC-EF922788917F}" destId="{7BF0A9CE-455B-4670-90B9-42C14D1CACED}" srcOrd="10" destOrd="0" presId="urn:microsoft.com/office/officeart/2005/8/layout/vList2"/>
    <dgm:cxn modelId="{C9C2613F-270D-4727-8657-9014A6CDF513}" type="presParOf" srcId="{32F3E591-06AF-49D8-86DC-EF922788917F}" destId="{9830D6E7-B1E3-4FDE-BB05-F7D876C53AC7}" srcOrd="11" destOrd="0" presId="urn:microsoft.com/office/officeart/2005/8/layout/vList2"/>
    <dgm:cxn modelId="{6D28BDFA-0DC3-4221-A9EE-E1F6AEE0E2F3}" type="presParOf" srcId="{32F3E591-06AF-49D8-86DC-EF922788917F}" destId="{23618FE8-1E7E-44BE-ABB7-3D90AF152B1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FAD64-9353-464D-A3B5-6E0D8B20F07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CA4584F-3EBE-414E-B615-D6769F5FD88B}">
      <dgm:prSet custT="1"/>
      <dgm:spPr/>
      <dgm:t>
        <a:bodyPr/>
        <a:lstStyle/>
        <a:p>
          <a:r>
            <a:rPr lang="en-GB" sz="1400" dirty="0">
              <a:latin typeface="Century Gothic" panose="020B0502020202020204" pitchFamily="34" charset="0"/>
            </a:rPr>
            <a:t>Regular informal communication with teachers (in person or via dojo messenger)</a:t>
          </a:r>
          <a:endParaRPr lang="en-US" sz="1400" dirty="0">
            <a:latin typeface="Century Gothic" panose="020B0502020202020204" pitchFamily="34" charset="0"/>
          </a:endParaRPr>
        </a:p>
      </dgm:t>
    </dgm:pt>
    <dgm:pt modelId="{3EBAC97D-DA27-4D01-BE50-8A6F278A2597}" type="parTrans" cxnId="{7F73C041-6958-4421-A5EF-BD54F0CC5BD4}">
      <dgm:prSet/>
      <dgm:spPr/>
      <dgm:t>
        <a:bodyPr/>
        <a:lstStyle/>
        <a:p>
          <a:endParaRPr lang="en-US"/>
        </a:p>
      </dgm:t>
    </dgm:pt>
    <dgm:pt modelId="{173882B3-DB70-4D76-A774-10962DBF61EB}" type="sibTrans" cxnId="{7F73C041-6958-4421-A5EF-BD54F0CC5BD4}">
      <dgm:prSet/>
      <dgm:spPr/>
      <dgm:t>
        <a:bodyPr/>
        <a:lstStyle/>
        <a:p>
          <a:endParaRPr lang="en-US"/>
        </a:p>
      </dgm:t>
    </dgm:pt>
    <dgm:pt modelId="{B841FB3D-A102-40B6-A08D-C9A6A1308308}">
      <dgm:prSet custT="1"/>
      <dgm:spPr/>
      <dgm:t>
        <a:bodyPr/>
        <a:lstStyle/>
        <a:p>
          <a:r>
            <a:rPr lang="en-GB" sz="1400" dirty="0">
              <a:latin typeface="Century Gothic" panose="020B0502020202020204" pitchFamily="34" charset="0"/>
            </a:rPr>
            <a:t>SEND Parents’ Evenings and Celebration Events</a:t>
          </a:r>
          <a:endParaRPr lang="en-US" sz="1400" dirty="0">
            <a:latin typeface="Century Gothic" panose="020B0502020202020204" pitchFamily="34" charset="0"/>
          </a:endParaRPr>
        </a:p>
      </dgm:t>
    </dgm:pt>
    <dgm:pt modelId="{22710B77-90E2-4893-A860-429F9BA30870}" type="parTrans" cxnId="{E058FF80-0464-4979-A276-4D5079CAE83D}">
      <dgm:prSet/>
      <dgm:spPr/>
      <dgm:t>
        <a:bodyPr/>
        <a:lstStyle/>
        <a:p>
          <a:endParaRPr lang="en-US"/>
        </a:p>
      </dgm:t>
    </dgm:pt>
    <dgm:pt modelId="{2A662563-3732-4DC3-A95C-062781082677}" type="sibTrans" cxnId="{E058FF80-0464-4979-A276-4D5079CAE83D}">
      <dgm:prSet/>
      <dgm:spPr/>
      <dgm:t>
        <a:bodyPr/>
        <a:lstStyle/>
        <a:p>
          <a:endParaRPr lang="en-US"/>
        </a:p>
      </dgm:t>
    </dgm:pt>
    <dgm:pt modelId="{EA84472C-BD4B-4E01-9C1B-24E3F0AC9C96}">
      <dgm:prSet custT="1"/>
      <dgm:spPr/>
      <dgm:t>
        <a:bodyPr/>
        <a:lstStyle/>
        <a:p>
          <a:r>
            <a:rPr lang="en-GB" sz="1400" dirty="0">
              <a:latin typeface="Century Gothic" panose="020B0502020202020204" pitchFamily="34" charset="0"/>
            </a:rPr>
            <a:t>Annual reviews of SSPPs and EHCPs</a:t>
          </a:r>
          <a:endParaRPr lang="en-US" sz="1400" dirty="0">
            <a:latin typeface="Century Gothic" panose="020B0502020202020204" pitchFamily="34" charset="0"/>
          </a:endParaRPr>
        </a:p>
      </dgm:t>
    </dgm:pt>
    <dgm:pt modelId="{E08A5176-8625-4496-A046-3B02554A7EC4}" type="parTrans" cxnId="{3C08336F-2B91-47AE-A77D-4214E25D5227}">
      <dgm:prSet/>
      <dgm:spPr/>
      <dgm:t>
        <a:bodyPr/>
        <a:lstStyle/>
        <a:p>
          <a:endParaRPr lang="en-US"/>
        </a:p>
      </dgm:t>
    </dgm:pt>
    <dgm:pt modelId="{A0A085AC-74BF-4B42-89D7-5309A98CDDC9}" type="sibTrans" cxnId="{3C08336F-2B91-47AE-A77D-4214E25D5227}">
      <dgm:prSet/>
      <dgm:spPr/>
      <dgm:t>
        <a:bodyPr/>
        <a:lstStyle/>
        <a:p>
          <a:endParaRPr lang="en-US"/>
        </a:p>
      </dgm:t>
    </dgm:pt>
    <dgm:pt modelId="{2471EDEC-CD77-4345-B9B4-0B5B0A2DA19D}">
      <dgm:prSet custT="1"/>
      <dgm:spPr/>
      <dgm:t>
        <a:bodyPr/>
        <a:lstStyle/>
        <a:p>
          <a:r>
            <a:rPr lang="en-GB" sz="1400" dirty="0">
              <a:latin typeface="Century Gothic" panose="020B0502020202020204" pitchFamily="34" charset="0"/>
            </a:rPr>
            <a:t>Through SEND focused coffee mornings and/or parent workshops</a:t>
          </a:r>
          <a:endParaRPr lang="en-US" sz="1400" dirty="0">
            <a:latin typeface="Century Gothic" panose="020B0502020202020204" pitchFamily="34" charset="0"/>
          </a:endParaRPr>
        </a:p>
      </dgm:t>
    </dgm:pt>
    <dgm:pt modelId="{DA35CEC7-2D2E-495B-9BB1-09B2538FB81B}" type="parTrans" cxnId="{FF4AF3D4-BD0F-44CD-9A9C-7928E41BF4F3}">
      <dgm:prSet/>
      <dgm:spPr/>
      <dgm:t>
        <a:bodyPr/>
        <a:lstStyle/>
        <a:p>
          <a:endParaRPr lang="en-US"/>
        </a:p>
      </dgm:t>
    </dgm:pt>
    <dgm:pt modelId="{744129EA-B0D3-4A15-AC3F-87CFA7583C36}" type="sibTrans" cxnId="{FF4AF3D4-BD0F-44CD-9A9C-7928E41BF4F3}">
      <dgm:prSet/>
      <dgm:spPr/>
      <dgm:t>
        <a:bodyPr/>
        <a:lstStyle/>
        <a:p>
          <a:endParaRPr lang="en-US"/>
        </a:p>
      </dgm:t>
    </dgm:pt>
    <dgm:pt modelId="{5EB7B8AA-32F2-4087-9C37-086F03133C90}">
      <dgm:prSet custT="1"/>
      <dgm:spPr/>
      <dgm:t>
        <a:bodyPr/>
        <a:lstStyle/>
        <a:p>
          <a:r>
            <a:rPr lang="en-GB" sz="1400" dirty="0">
              <a:latin typeface="Century Gothic" panose="020B0502020202020204" pitchFamily="34" charset="0"/>
            </a:rPr>
            <a:t>Through informal discussions with class teachers, TAs, our SENCo or SLT.</a:t>
          </a:r>
          <a:endParaRPr lang="en-US" sz="1400" dirty="0">
            <a:latin typeface="Century Gothic" panose="020B0502020202020204" pitchFamily="34" charset="0"/>
          </a:endParaRPr>
        </a:p>
      </dgm:t>
    </dgm:pt>
    <dgm:pt modelId="{0244A230-B93A-40DB-B106-1485AC2A815A}" type="parTrans" cxnId="{D3DC1662-617A-4A72-B5C5-631047A4A579}">
      <dgm:prSet/>
      <dgm:spPr/>
      <dgm:t>
        <a:bodyPr/>
        <a:lstStyle/>
        <a:p>
          <a:endParaRPr lang="en-US"/>
        </a:p>
      </dgm:t>
    </dgm:pt>
    <dgm:pt modelId="{31CEBF5E-8B7A-4F29-B620-E01375F90EE0}" type="sibTrans" cxnId="{D3DC1662-617A-4A72-B5C5-631047A4A579}">
      <dgm:prSet/>
      <dgm:spPr/>
      <dgm:t>
        <a:bodyPr/>
        <a:lstStyle/>
        <a:p>
          <a:endParaRPr lang="en-US"/>
        </a:p>
      </dgm:t>
    </dgm:pt>
    <dgm:pt modelId="{47EA09C6-808E-4AC2-B809-428E38FD1DCA}">
      <dgm:prSet custT="1"/>
      <dgm:spPr/>
      <dgm:t>
        <a:bodyPr/>
        <a:lstStyle/>
        <a:p>
          <a:r>
            <a:rPr lang="en-GB" sz="1400" dirty="0">
              <a:latin typeface="Century Gothic" panose="020B0502020202020204" pitchFamily="34" charset="0"/>
            </a:rPr>
            <a:t>Open Door Policy: Parents are regularly invited to meet with teachers, the SENCo, and external professionals to discuss needs</a:t>
          </a:r>
          <a:endParaRPr lang="en-US" sz="1400" dirty="0">
            <a:latin typeface="Century Gothic" panose="020B0502020202020204" pitchFamily="34" charset="0"/>
          </a:endParaRPr>
        </a:p>
      </dgm:t>
    </dgm:pt>
    <dgm:pt modelId="{C08CE0E3-F8EA-43CE-9086-9F1560DD78C6}" type="parTrans" cxnId="{51C7E6A9-17D3-4B96-A2C0-60B07160E69F}">
      <dgm:prSet/>
      <dgm:spPr/>
      <dgm:t>
        <a:bodyPr/>
        <a:lstStyle/>
        <a:p>
          <a:endParaRPr lang="en-US"/>
        </a:p>
      </dgm:t>
    </dgm:pt>
    <dgm:pt modelId="{7AC3EB57-F3EC-4A3B-AECB-A60BE70DC4C3}" type="sibTrans" cxnId="{51C7E6A9-17D3-4B96-A2C0-60B07160E69F}">
      <dgm:prSet/>
      <dgm:spPr/>
      <dgm:t>
        <a:bodyPr/>
        <a:lstStyle/>
        <a:p>
          <a:endParaRPr lang="en-US"/>
        </a:p>
      </dgm:t>
    </dgm:pt>
    <dgm:pt modelId="{86660EBB-7B8C-40DE-9C51-39815E5461A8}" type="pres">
      <dgm:prSet presAssocID="{2B4FAD64-9353-464D-A3B5-6E0D8B20F07A}" presName="diagram" presStyleCnt="0">
        <dgm:presLayoutVars>
          <dgm:dir/>
          <dgm:resizeHandles val="exact"/>
        </dgm:presLayoutVars>
      </dgm:prSet>
      <dgm:spPr/>
    </dgm:pt>
    <dgm:pt modelId="{0CADDBC5-0DE6-407C-A0E2-18EC3EA8A544}" type="pres">
      <dgm:prSet presAssocID="{ECA4584F-3EBE-414E-B615-D6769F5FD88B}" presName="node" presStyleLbl="node1" presStyleIdx="0" presStyleCnt="6" custLinFactNeighborX="35" custLinFactNeighborY="-1919">
        <dgm:presLayoutVars>
          <dgm:bulletEnabled val="1"/>
        </dgm:presLayoutVars>
      </dgm:prSet>
      <dgm:spPr/>
    </dgm:pt>
    <dgm:pt modelId="{563233ED-66BE-4BF4-97DC-410A11936EDF}" type="pres">
      <dgm:prSet presAssocID="{173882B3-DB70-4D76-A774-10962DBF61EB}" presName="sibTrans" presStyleCnt="0"/>
      <dgm:spPr/>
    </dgm:pt>
    <dgm:pt modelId="{A5811FD3-2A1C-4EF8-AC2E-AC7EAB24E861}" type="pres">
      <dgm:prSet presAssocID="{B841FB3D-A102-40B6-A08D-C9A6A1308308}" presName="node" presStyleLbl="node1" presStyleIdx="1" presStyleCnt="6">
        <dgm:presLayoutVars>
          <dgm:bulletEnabled val="1"/>
        </dgm:presLayoutVars>
      </dgm:prSet>
      <dgm:spPr/>
    </dgm:pt>
    <dgm:pt modelId="{759ADA0C-B78A-4015-97B0-5B2628734E5A}" type="pres">
      <dgm:prSet presAssocID="{2A662563-3732-4DC3-A95C-062781082677}" presName="sibTrans" presStyleCnt="0"/>
      <dgm:spPr/>
    </dgm:pt>
    <dgm:pt modelId="{24E27085-A49F-4D15-8F4F-0A336993D029}" type="pres">
      <dgm:prSet presAssocID="{EA84472C-BD4B-4E01-9C1B-24E3F0AC9C96}" presName="node" presStyleLbl="node1" presStyleIdx="2" presStyleCnt="6">
        <dgm:presLayoutVars>
          <dgm:bulletEnabled val="1"/>
        </dgm:presLayoutVars>
      </dgm:prSet>
      <dgm:spPr/>
    </dgm:pt>
    <dgm:pt modelId="{7FDB7741-6DC5-47F5-81B0-AC19A8933B1B}" type="pres">
      <dgm:prSet presAssocID="{A0A085AC-74BF-4B42-89D7-5309A98CDDC9}" presName="sibTrans" presStyleCnt="0"/>
      <dgm:spPr/>
    </dgm:pt>
    <dgm:pt modelId="{4BE49577-6E07-4583-B706-69BDF0FC8F80}" type="pres">
      <dgm:prSet presAssocID="{2471EDEC-CD77-4345-B9B4-0B5B0A2DA19D}" presName="node" presStyleLbl="node1" presStyleIdx="3" presStyleCnt="6">
        <dgm:presLayoutVars>
          <dgm:bulletEnabled val="1"/>
        </dgm:presLayoutVars>
      </dgm:prSet>
      <dgm:spPr/>
    </dgm:pt>
    <dgm:pt modelId="{D75A89ED-5FF9-48CF-B4C8-D0BBB20478FE}" type="pres">
      <dgm:prSet presAssocID="{744129EA-B0D3-4A15-AC3F-87CFA7583C36}" presName="sibTrans" presStyleCnt="0"/>
      <dgm:spPr/>
    </dgm:pt>
    <dgm:pt modelId="{B65B8771-55E7-45ED-A46D-99808C1F52FC}" type="pres">
      <dgm:prSet presAssocID="{5EB7B8AA-32F2-4087-9C37-086F03133C90}" presName="node" presStyleLbl="node1" presStyleIdx="4" presStyleCnt="6">
        <dgm:presLayoutVars>
          <dgm:bulletEnabled val="1"/>
        </dgm:presLayoutVars>
      </dgm:prSet>
      <dgm:spPr/>
    </dgm:pt>
    <dgm:pt modelId="{0E535600-AF05-4DD9-9DA0-3D61FD8B588C}" type="pres">
      <dgm:prSet presAssocID="{31CEBF5E-8B7A-4F29-B620-E01375F90EE0}" presName="sibTrans" presStyleCnt="0"/>
      <dgm:spPr/>
    </dgm:pt>
    <dgm:pt modelId="{FC1F8182-2A52-458B-AA1C-D06C3B38E8F6}" type="pres">
      <dgm:prSet presAssocID="{47EA09C6-808E-4AC2-B809-428E38FD1DCA}" presName="node" presStyleLbl="node1" presStyleIdx="5" presStyleCnt="6">
        <dgm:presLayoutVars>
          <dgm:bulletEnabled val="1"/>
        </dgm:presLayoutVars>
      </dgm:prSet>
      <dgm:spPr/>
    </dgm:pt>
  </dgm:ptLst>
  <dgm:cxnLst>
    <dgm:cxn modelId="{CAE1D506-36F0-48CB-882B-A9CBB8B18AEC}" type="presOf" srcId="{ECA4584F-3EBE-414E-B615-D6769F5FD88B}" destId="{0CADDBC5-0DE6-407C-A0E2-18EC3EA8A544}" srcOrd="0" destOrd="0" presId="urn:microsoft.com/office/officeart/2005/8/layout/default"/>
    <dgm:cxn modelId="{EB32EA40-D5F7-4B0D-BD1C-F2426ACDED10}" type="presOf" srcId="{5EB7B8AA-32F2-4087-9C37-086F03133C90}" destId="{B65B8771-55E7-45ED-A46D-99808C1F52FC}" srcOrd="0" destOrd="0" presId="urn:microsoft.com/office/officeart/2005/8/layout/default"/>
    <dgm:cxn modelId="{7F73C041-6958-4421-A5EF-BD54F0CC5BD4}" srcId="{2B4FAD64-9353-464D-A3B5-6E0D8B20F07A}" destId="{ECA4584F-3EBE-414E-B615-D6769F5FD88B}" srcOrd="0" destOrd="0" parTransId="{3EBAC97D-DA27-4D01-BE50-8A6F278A2597}" sibTransId="{173882B3-DB70-4D76-A774-10962DBF61EB}"/>
    <dgm:cxn modelId="{D3DC1662-617A-4A72-B5C5-631047A4A579}" srcId="{2B4FAD64-9353-464D-A3B5-6E0D8B20F07A}" destId="{5EB7B8AA-32F2-4087-9C37-086F03133C90}" srcOrd="4" destOrd="0" parTransId="{0244A230-B93A-40DB-B106-1485AC2A815A}" sibTransId="{31CEBF5E-8B7A-4F29-B620-E01375F90EE0}"/>
    <dgm:cxn modelId="{3C08336F-2B91-47AE-A77D-4214E25D5227}" srcId="{2B4FAD64-9353-464D-A3B5-6E0D8B20F07A}" destId="{EA84472C-BD4B-4E01-9C1B-24E3F0AC9C96}" srcOrd="2" destOrd="0" parTransId="{E08A5176-8625-4496-A046-3B02554A7EC4}" sibTransId="{A0A085AC-74BF-4B42-89D7-5309A98CDDC9}"/>
    <dgm:cxn modelId="{DCCA3F7F-D600-435A-B98F-D7F35C68B59E}" type="presOf" srcId="{B841FB3D-A102-40B6-A08D-C9A6A1308308}" destId="{A5811FD3-2A1C-4EF8-AC2E-AC7EAB24E861}" srcOrd="0" destOrd="0" presId="urn:microsoft.com/office/officeart/2005/8/layout/default"/>
    <dgm:cxn modelId="{E058FF80-0464-4979-A276-4D5079CAE83D}" srcId="{2B4FAD64-9353-464D-A3B5-6E0D8B20F07A}" destId="{B841FB3D-A102-40B6-A08D-C9A6A1308308}" srcOrd="1" destOrd="0" parTransId="{22710B77-90E2-4893-A860-429F9BA30870}" sibTransId="{2A662563-3732-4DC3-A95C-062781082677}"/>
    <dgm:cxn modelId="{2ACABF85-5D16-4BBC-A0A4-C8C9B278E6E5}" type="presOf" srcId="{EA84472C-BD4B-4E01-9C1B-24E3F0AC9C96}" destId="{24E27085-A49F-4D15-8F4F-0A336993D029}" srcOrd="0" destOrd="0" presId="urn:microsoft.com/office/officeart/2005/8/layout/default"/>
    <dgm:cxn modelId="{88910391-55D7-4092-A0BA-AB60BF5C605B}" type="presOf" srcId="{2B4FAD64-9353-464D-A3B5-6E0D8B20F07A}" destId="{86660EBB-7B8C-40DE-9C51-39815E5461A8}" srcOrd="0" destOrd="0" presId="urn:microsoft.com/office/officeart/2005/8/layout/default"/>
    <dgm:cxn modelId="{51C7E6A9-17D3-4B96-A2C0-60B07160E69F}" srcId="{2B4FAD64-9353-464D-A3B5-6E0D8B20F07A}" destId="{47EA09C6-808E-4AC2-B809-428E38FD1DCA}" srcOrd="5" destOrd="0" parTransId="{C08CE0E3-F8EA-43CE-9086-9F1560DD78C6}" sibTransId="{7AC3EB57-F3EC-4A3B-AECB-A60BE70DC4C3}"/>
    <dgm:cxn modelId="{327547BB-4637-4498-956C-F81258E9F986}" type="presOf" srcId="{47EA09C6-808E-4AC2-B809-428E38FD1DCA}" destId="{FC1F8182-2A52-458B-AA1C-D06C3B38E8F6}" srcOrd="0" destOrd="0" presId="urn:microsoft.com/office/officeart/2005/8/layout/default"/>
    <dgm:cxn modelId="{FF4AF3D4-BD0F-44CD-9A9C-7928E41BF4F3}" srcId="{2B4FAD64-9353-464D-A3B5-6E0D8B20F07A}" destId="{2471EDEC-CD77-4345-B9B4-0B5B0A2DA19D}" srcOrd="3" destOrd="0" parTransId="{DA35CEC7-2D2E-495B-9BB1-09B2538FB81B}" sibTransId="{744129EA-B0D3-4A15-AC3F-87CFA7583C36}"/>
    <dgm:cxn modelId="{F5C03ADF-ED47-4811-BC63-62F70E396038}" type="presOf" srcId="{2471EDEC-CD77-4345-B9B4-0B5B0A2DA19D}" destId="{4BE49577-6E07-4583-B706-69BDF0FC8F80}" srcOrd="0" destOrd="0" presId="urn:microsoft.com/office/officeart/2005/8/layout/default"/>
    <dgm:cxn modelId="{BA826E97-075D-480C-9FD4-3D8F674979E0}" type="presParOf" srcId="{86660EBB-7B8C-40DE-9C51-39815E5461A8}" destId="{0CADDBC5-0DE6-407C-A0E2-18EC3EA8A544}" srcOrd="0" destOrd="0" presId="urn:microsoft.com/office/officeart/2005/8/layout/default"/>
    <dgm:cxn modelId="{14B92285-5629-405D-A40E-894ACB6099B1}" type="presParOf" srcId="{86660EBB-7B8C-40DE-9C51-39815E5461A8}" destId="{563233ED-66BE-4BF4-97DC-410A11936EDF}" srcOrd="1" destOrd="0" presId="urn:microsoft.com/office/officeart/2005/8/layout/default"/>
    <dgm:cxn modelId="{FAE7BE65-5081-4F14-99C1-B1085D644BF5}" type="presParOf" srcId="{86660EBB-7B8C-40DE-9C51-39815E5461A8}" destId="{A5811FD3-2A1C-4EF8-AC2E-AC7EAB24E861}" srcOrd="2" destOrd="0" presId="urn:microsoft.com/office/officeart/2005/8/layout/default"/>
    <dgm:cxn modelId="{FCFD0187-D9C7-49E7-9DAB-B39C524A245E}" type="presParOf" srcId="{86660EBB-7B8C-40DE-9C51-39815E5461A8}" destId="{759ADA0C-B78A-4015-97B0-5B2628734E5A}" srcOrd="3" destOrd="0" presId="urn:microsoft.com/office/officeart/2005/8/layout/default"/>
    <dgm:cxn modelId="{80B4A806-EF7F-413D-B30A-4C9CBE7B5F60}" type="presParOf" srcId="{86660EBB-7B8C-40DE-9C51-39815E5461A8}" destId="{24E27085-A49F-4D15-8F4F-0A336993D029}" srcOrd="4" destOrd="0" presId="urn:microsoft.com/office/officeart/2005/8/layout/default"/>
    <dgm:cxn modelId="{EAC570F2-7CD5-4404-9DC9-44EFCC70C89F}" type="presParOf" srcId="{86660EBB-7B8C-40DE-9C51-39815E5461A8}" destId="{7FDB7741-6DC5-47F5-81B0-AC19A8933B1B}" srcOrd="5" destOrd="0" presId="urn:microsoft.com/office/officeart/2005/8/layout/default"/>
    <dgm:cxn modelId="{B494F7AD-1DB3-4209-BF46-C6C007A99FB7}" type="presParOf" srcId="{86660EBB-7B8C-40DE-9C51-39815E5461A8}" destId="{4BE49577-6E07-4583-B706-69BDF0FC8F80}" srcOrd="6" destOrd="0" presId="urn:microsoft.com/office/officeart/2005/8/layout/default"/>
    <dgm:cxn modelId="{3C27D071-A122-4B73-9B9A-E47162934474}" type="presParOf" srcId="{86660EBB-7B8C-40DE-9C51-39815E5461A8}" destId="{D75A89ED-5FF9-48CF-B4C8-D0BBB20478FE}" srcOrd="7" destOrd="0" presId="urn:microsoft.com/office/officeart/2005/8/layout/default"/>
    <dgm:cxn modelId="{B14F2D9B-1BA8-4011-852B-82BBCBD29412}" type="presParOf" srcId="{86660EBB-7B8C-40DE-9C51-39815E5461A8}" destId="{B65B8771-55E7-45ED-A46D-99808C1F52FC}" srcOrd="8" destOrd="0" presId="urn:microsoft.com/office/officeart/2005/8/layout/default"/>
    <dgm:cxn modelId="{37F74188-9572-4D99-96C8-2E8020515047}" type="presParOf" srcId="{86660EBB-7B8C-40DE-9C51-39815E5461A8}" destId="{0E535600-AF05-4DD9-9DA0-3D61FD8B588C}" srcOrd="9" destOrd="0" presId="urn:microsoft.com/office/officeart/2005/8/layout/default"/>
    <dgm:cxn modelId="{AF70751B-2294-4D48-86CB-554F8DD91B3A}" type="presParOf" srcId="{86660EBB-7B8C-40DE-9C51-39815E5461A8}" destId="{FC1F8182-2A52-458B-AA1C-D06C3B38E8F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1D80D-1992-44A6-B74C-FF05B1CDC7F4}">
      <dsp:nvSpPr>
        <dsp:cNvPr id="0" name=""/>
        <dsp:cNvSpPr/>
      </dsp:nvSpPr>
      <dsp:spPr>
        <a:xfrm>
          <a:off x="0" y="358896"/>
          <a:ext cx="7776497" cy="1558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At </a:t>
          </a:r>
          <a:r>
            <a:rPr lang="en-US" sz="1800" kern="1200" dirty="0" err="1">
              <a:latin typeface="Century Gothic" panose="020B0502020202020204" pitchFamily="34" charset="0"/>
            </a:rPr>
            <a:t>Hawkesley</a:t>
          </a:r>
          <a:r>
            <a:rPr lang="en-US" sz="1800" kern="1200" dirty="0">
              <a:latin typeface="Century Gothic" panose="020B0502020202020204" pitchFamily="34" charset="0"/>
            </a:rPr>
            <a:t> Primary Academy, we aim to raise the aspirations of and expectations for all pupils, including those with special educational needs, or disabilities (SEND). We endeavor to achieve maximum inclusion of all children, whilst meeting their individual needs.</a:t>
          </a:r>
        </a:p>
      </dsp:txBody>
      <dsp:txXfrm>
        <a:off x="76077" y="434973"/>
        <a:ext cx="7624343" cy="1406285"/>
      </dsp:txXfrm>
    </dsp:sp>
    <dsp:sp modelId="{A77633BE-82B5-49DB-B3B0-92375DC2CCE5}">
      <dsp:nvSpPr>
        <dsp:cNvPr id="0" name=""/>
        <dsp:cNvSpPr/>
      </dsp:nvSpPr>
      <dsp:spPr>
        <a:xfrm>
          <a:off x="0" y="1969176"/>
          <a:ext cx="7776497" cy="1558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We make every effort to narrow the gap in attainment between vulnerable groups of learners compared to others, focusing on individual progress as the main indicator of success. We strive to make a clear distinction between a child who is classed to be underachieving, compared to a child with a SEND.</a:t>
          </a:r>
          <a:r>
            <a:rPr lang="en-GB" sz="1800" kern="1200" dirty="0">
              <a:latin typeface="Century Gothic" panose="020B0502020202020204" pitchFamily="34" charset="0"/>
            </a:rPr>
            <a:t> </a:t>
          </a:r>
          <a:endParaRPr lang="en-US" sz="1800" kern="1200" dirty="0">
            <a:latin typeface="Century Gothic" panose="020B0502020202020204" pitchFamily="34" charset="0"/>
          </a:endParaRPr>
        </a:p>
      </dsp:txBody>
      <dsp:txXfrm>
        <a:off x="76077" y="2045253"/>
        <a:ext cx="7624343" cy="1406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7B4AE-DDC8-4A9B-B370-715003B51DF6}">
      <dsp:nvSpPr>
        <dsp:cNvPr id="0" name=""/>
        <dsp:cNvSpPr/>
      </dsp:nvSpPr>
      <dsp:spPr>
        <a:xfrm>
          <a:off x="0" y="216"/>
          <a:ext cx="7920111" cy="23948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Our approach to special educational needs, or disabilities (SEND) is centered around True Inclusion. As a Church school, our school ethos, visions and values are at the heart of the service and support that we provide to our children and their families. True Inclusion is a holistic approach to meeting pastoral and educational needs.</a:t>
          </a:r>
        </a:p>
      </dsp:txBody>
      <dsp:txXfrm>
        <a:off x="116905" y="117121"/>
        <a:ext cx="7686301" cy="2161005"/>
      </dsp:txXfrm>
    </dsp:sp>
    <dsp:sp modelId="{DFB35203-EF66-4CD7-8870-3AB1681AF82D}">
      <dsp:nvSpPr>
        <dsp:cNvPr id="0" name=""/>
        <dsp:cNvSpPr/>
      </dsp:nvSpPr>
      <dsp:spPr>
        <a:xfrm>
          <a:off x="0" y="2408813"/>
          <a:ext cx="7920111" cy="23948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When supporting learners with SEND, we follow </a:t>
          </a:r>
          <a:r>
            <a:rPr lang="en-US" sz="1600" kern="1200" dirty="0" err="1">
              <a:latin typeface="Century Gothic" panose="020B0502020202020204" pitchFamily="34" charset="0"/>
            </a:rPr>
            <a:t>Hawkesley’s</a:t>
          </a:r>
          <a:r>
            <a:rPr lang="en-US" sz="1600" kern="1200" dirty="0">
              <a:latin typeface="Century Gothic" panose="020B0502020202020204" pitchFamily="34" charset="0"/>
            </a:rPr>
            <a:t> ‘Lighthouse Keepers’ Approach’ – to light the best route through stormy seas, enabling them to ‘</a:t>
          </a:r>
          <a:r>
            <a:rPr lang="en-US" sz="1600" i="1" kern="1200" dirty="0">
              <a:latin typeface="Century Gothic" panose="020B0502020202020204" pitchFamily="34" charset="0"/>
            </a:rPr>
            <a:t>Let their Light Shine’ </a:t>
          </a:r>
          <a:r>
            <a:rPr lang="en-US" sz="1600" kern="1200" dirty="0">
              <a:latin typeface="Century Gothic" panose="020B0502020202020204" pitchFamily="34" charset="0"/>
            </a:rPr>
            <a:t>(Matthew, 5:16) and to ‘</a:t>
          </a:r>
          <a:r>
            <a:rPr lang="en-US" sz="1600" i="1" kern="1200" dirty="0">
              <a:latin typeface="Century Gothic" panose="020B0502020202020204" pitchFamily="34" charset="0"/>
            </a:rPr>
            <a:t>Live Life in its Fullness for All’</a:t>
          </a:r>
          <a:r>
            <a:rPr lang="en-US" sz="1600" kern="1200" dirty="0">
              <a:latin typeface="Century Gothic" panose="020B0502020202020204" pitchFamily="34" charset="0"/>
            </a:rPr>
            <a:t> (John, 10:1-10).</a:t>
          </a:r>
        </a:p>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We recognise that all learners have the same end points, but their journey in reaching that point may look different, </a:t>
          </a:r>
          <a:r>
            <a:rPr lang="en-GB" sz="1600" kern="1200" dirty="0">
              <a:latin typeface="Century Gothic" panose="020B0502020202020204" pitchFamily="34" charset="0"/>
            </a:rPr>
            <a:t>as we look to provide them with the support and tools they need to achieve their greatest aspirations – </a:t>
          </a:r>
          <a:r>
            <a:rPr lang="en-GB" sz="1600" i="1" kern="1200" dirty="0">
              <a:latin typeface="Century Gothic" panose="020B0502020202020204" pitchFamily="34" charset="0"/>
            </a:rPr>
            <a:t>‘Therefore welcome one another as Christ has welcomed you, for the glory of God’</a:t>
          </a:r>
          <a:r>
            <a:rPr lang="en-GB" sz="1600" kern="1200" dirty="0">
              <a:latin typeface="Century Gothic" panose="020B0502020202020204" pitchFamily="34" charset="0"/>
            </a:rPr>
            <a:t>. (Romans, 15:7). </a:t>
          </a:r>
          <a:endParaRPr lang="en-US" sz="1600" kern="1200" dirty="0">
            <a:latin typeface="Century Gothic" panose="020B0502020202020204" pitchFamily="34" charset="0"/>
          </a:endParaRPr>
        </a:p>
      </dsp:txBody>
      <dsp:txXfrm>
        <a:off x="116905" y="2525718"/>
        <a:ext cx="7686301" cy="2161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CEB3F-EB76-4DD1-BD50-625810B6D60A}">
      <dsp:nvSpPr>
        <dsp:cNvPr id="0" name=""/>
        <dsp:cNvSpPr/>
      </dsp:nvSpPr>
      <dsp:spPr>
        <a:xfrm>
          <a:off x="726682" y="2961"/>
          <a:ext cx="2497178" cy="14983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Baseline assessment indicating poor early learning skills at the start of Early Years Foundation Stage</a:t>
          </a:r>
          <a:endParaRPr lang="en-US" sz="1600" kern="1200" dirty="0"/>
        </a:p>
      </dsp:txBody>
      <dsp:txXfrm>
        <a:off x="726682" y="2961"/>
        <a:ext cx="2497178" cy="1498307"/>
      </dsp:txXfrm>
    </dsp:sp>
    <dsp:sp modelId="{5FC9A758-7295-441A-85D4-AE8042318511}">
      <dsp:nvSpPr>
        <dsp:cNvPr id="0" name=""/>
        <dsp:cNvSpPr/>
      </dsp:nvSpPr>
      <dsp:spPr>
        <a:xfrm>
          <a:off x="3473578" y="2961"/>
          <a:ext cx="2497178" cy="1498307"/>
        </a:xfrm>
        <a:prstGeom prst="rect">
          <a:avLst/>
        </a:prstGeom>
        <a:solidFill>
          <a:schemeClr val="accent5">
            <a:hueOff val="-614413"/>
            <a:satOff val="-1584"/>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Ongoing teacher and TA observation and assessment within the classroom, and/or attainment in annual standardised tests</a:t>
          </a:r>
          <a:endParaRPr lang="en-US" sz="1600" kern="1200" dirty="0"/>
        </a:p>
      </dsp:txBody>
      <dsp:txXfrm>
        <a:off x="3473578" y="2961"/>
        <a:ext cx="2497178" cy="1498307"/>
      </dsp:txXfrm>
    </dsp:sp>
    <dsp:sp modelId="{C3E328E9-760C-40C4-8ED4-5E00E12A7347}">
      <dsp:nvSpPr>
        <dsp:cNvPr id="0" name=""/>
        <dsp:cNvSpPr/>
      </dsp:nvSpPr>
      <dsp:spPr>
        <a:xfrm>
          <a:off x="6220475" y="2961"/>
          <a:ext cx="2497178" cy="1498307"/>
        </a:xfrm>
        <a:prstGeom prst="rect">
          <a:avLst/>
        </a:prstGeom>
        <a:solidFill>
          <a:schemeClr val="accent5">
            <a:hueOff val="-1228826"/>
            <a:satOff val="-3167"/>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the child is working below the age-related expectation for that Year group</a:t>
          </a:r>
          <a:endParaRPr lang="en-US" sz="1600" kern="1200" dirty="0"/>
        </a:p>
      </dsp:txBody>
      <dsp:txXfrm>
        <a:off x="6220475" y="2961"/>
        <a:ext cx="2497178" cy="1498307"/>
      </dsp:txXfrm>
    </dsp:sp>
    <dsp:sp modelId="{CDE03090-F958-43B9-9D29-8EC62E2E70BF}">
      <dsp:nvSpPr>
        <dsp:cNvPr id="0" name=""/>
        <dsp:cNvSpPr/>
      </dsp:nvSpPr>
      <dsp:spPr>
        <a:xfrm>
          <a:off x="8967372" y="2961"/>
          <a:ext cx="2497178" cy="1498307"/>
        </a:xfrm>
        <a:prstGeom prst="rect">
          <a:avLst/>
        </a:prstGeom>
        <a:solidFill>
          <a:schemeClr val="accent5">
            <a:hueOff val="-1843239"/>
            <a:satOff val="-4751"/>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attainment gap between the child and their peers is getting wider</a:t>
          </a:r>
          <a:endParaRPr lang="en-US" sz="1600" kern="1200" dirty="0"/>
        </a:p>
      </dsp:txBody>
      <dsp:txXfrm>
        <a:off x="8967372" y="2961"/>
        <a:ext cx="2497178" cy="1498307"/>
      </dsp:txXfrm>
    </dsp:sp>
    <dsp:sp modelId="{493AD3C5-C008-41F0-8FFD-46E37592FB81}">
      <dsp:nvSpPr>
        <dsp:cNvPr id="0" name=""/>
        <dsp:cNvSpPr/>
      </dsp:nvSpPr>
      <dsp:spPr>
        <a:xfrm>
          <a:off x="726682" y="1750986"/>
          <a:ext cx="2497178" cy="1498307"/>
        </a:xfrm>
        <a:prstGeom prst="rect">
          <a:avLst/>
        </a:prstGeom>
        <a:solidFill>
          <a:schemeClr val="accent5">
            <a:hueOff val="-2457652"/>
            <a:satOff val="-6334"/>
            <a:lumOff val="-4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a previous rate of progress is not being maintained</a:t>
          </a:r>
          <a:endParaRPr lang="en-US" sz="1600" kern="1200" dirty="0"/>
        </a:p>
      </dsp:txBody>
      <dsp:txXfrm>
        <a:off x="726682" y="1750986"/>
        <a:ext cx="2497178" cy="1498307"/>
      </dsp:txXfrm>
    </dsp:sp>
    <dsp:sp modelId="{336BBAA0-D8E7-4C8D-80F5-D42EE7F2C71E}">
      <dsp:nvSpPr>
        <dsp:cNvPr id="0" name=""/>
        <dsp:cNvSpPr/>
      </dsp:nvSpPr>
      <dsp:spPr>
        <a:xfrm>
          <a:off x="3473578" y="1750986"/>
          <a:ext cx="2497178" cy="1498307"/>
        </a:xfrm>
        <a:prstGeom prst="rect">
          <a:avLst/>
        </a:prstGeom>
        <a:solidFill>
          <a:schemeClr val="accent5">
            <a:hueOff val="-3072065"/>
            <a:satOff val="-7918"/>
            <a:lumOff val="-5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little progress is being made even when teaching approaches and resources have targeted a child’s identified area of weakness</a:t>
          </a:r>
          <a:endParaRPr lang="en-US" sz="1600" kern="1200" dirty="0"/>
        </a:p>
      </dsp:txBody>
      <dsp:txXfrm>
        <a:off x="3473578" y="1750986"/>
        <a:ext cx="2497178" cy="1498307"/>
      </dsp:txXfrm>
    </dsp:sp>
    <dsp:sp modelId="{AA5911FF-696F-4BC6-93DA-6724FA78ECFC}">
      <dsp:nvSpPr>
        <dsp:cNvPr id="0" name=""/>
        <dsp:cNvSpPr/>
      </dsp:nvSpPr>
      <dsp:spPr>
        <a:xfrm>
          <a:off x="6220475" y="1750986"/>
          <a:ext cx="2497178" cy="1498307"/>
        </a:xfrm>
        <a:prstGeom prst="rect">
          <a:avLst/>
        </a:prstGeom>
        <a:solidFill>
          <a:schemeClr val="accent5">
            <a:hueOff val="-3686478"/>
            <a:satOff val="-9501"/>
            <a:lumOff val="-64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class teacher’s termly assessments are showing underachievement in one or more curriculum areas</a:t>
          </a:r>
          <a:endParaRPr lang="en-US" sz="1600" kern="1200" dirty="0"/>
        </a:p>
      </dsp:txBody>
      <dsp:txXfrm>
        <a:off x="6220475" y="1750986"/>
        <a:ext cx="2497178" cy="1498307"/>
      </dsp:txXfrm>
    </dsp:sp>
    <dsp:sp modelId="{36EE66B5-CBBE-4BBF-A78A-0632C6A484F1}">
      <dsp:nvSpPr>
        <dsp:cNvPr id="0" name=""/>
        <dsp:cNvSpPr/>
      </dsp:nvSpPr>
      <dsp:spPr>
        <a:xfrm>
          <a:off x="8967372" y="1750986"/>
          <a:ext cx="2497178" cy="1498307"/>
        </a:xfrm>
        <a:prstGeom prst="rect">
          <a:avLst/>
        </a:prstGeom>
        <a:solidFill>
          <a:schemeClr val="accent5">
            <a:hueOff val="-4300891"/>
            <a:satOff val="-11085"/>
            <a:lumOff val="-7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Emotional or behavioural difficulties persisting despite the use of the school’s behaviour management programmes</a:t>
          </a:r>
          <a:endParaRPr lang="en-US" sz="1600" kern="1200" dirty="0"/>
        </a:p>
      </dsp:txBody>
      <dsp:txXfrm>
        <a:off x="8967372" y="1750986"/>
        <a:ext cx="2497178" cy="1498307"/>
      </dsp:txXfrm>
    </dsp:sp>
    <dsp:sp modelId="{3E94684A-C965-40E9-A2FA-AE091B543B76}">
      <dsp:nvSpPr>
        <dsp:cNvPr id="0" name=""/>
        <dsp:cNvSpPr/>
      </dsp:nvSpPr>
      <dsp:spPr>
        <a:xfrm>
          <a:off x="726682" y="3499011"/>
          <a:ext cx="2497178" cy="1498307"/>
        </a:xfrm>
        <a:prstGeom prst="rect">
          <a:avLst/>
        </a:prstGeom>
        <a:solidFill>
          <a:schemeClr val="accent5">
            <a:hueOff val="-4915304"/>
            <a:satOff val="-12668"/>
            <a:lumOff val="-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Self-help skills, social and personal skills inappropriate to the child’s chronological age</a:t>
          </a:r>
          <a:endParaRPr lang="en-US" sz="1600" kern="1200" dirty="0"/>
        </a:p>
      </dsp:txBody>
      <dsp:txXfrm>
        <a:off x="726682" y="3499011"/>
        <a:ext cx="2497178" cy="1498307"/>
      </dsp:txXfrm>
    </dsp:sp>
    <dsp:sp modelId="{E987E727-5BCC-43D8-A996-627AE3AFA105}">
      <dsp:nvSpPr>
        <dsp:cNvPr id="0" name=""/>
        <dsp:cNvSpPr/>
      </dsp:nvSpPr>
      <dsp:spPr>
        <a:xfrm>
          <a:off x="3473578" y="3499011"/>
          <a:ext cx="2497178" cy="1498307"/>
        </a:xfrm>
        <a:prstGeom prst="rect">
          <a:avLst/>
        </a:prstGeom>
        <a:solidFill>
          <a:schemeClr val="accent5">
            <a:hueOff val="-5529717"/>
            <a:satOff val="-14252"/>
            <a:lumOff val="-9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Diagnosis of a previously unidentified medical condition, communication problem or sensory impairment</a:t>
          </a:r>
          <a:endParaRPr lang="en-US" sz="1600" kern="1200" dirty="0"/>
        </a:p>
      </dsp:txBody>
      <dsp:txXfrm>
        <a:off x="3473578" y="3499011"/>
        <a:ext cx="2497178" cy="1498307"/>
      </dsp:txXfrm>
    </dsp:sp>
    <dsp:sp modelId="{FDA4B73D-E397-4FBB-9E8A-336AE1266100}">
      <dsp:nvSpPr>
        <dsp:cNvPr id="0" name=""/>
        <dsp:cNvSpPr/>
      </dsp:nvSpPr>
      <dsp:spPr>
        <a:xfrm>
          <a:off x="6220475" y="3499011"/>
          <a:ext cx="2497178" cy="1498307"/>
        </a:xfrm>
        <a:prstGeom prst="rect">
          <a:avLst/>
        </a:prstGeom>
        <a:solidFill>
          <a:schemeClr val="accent5">
            <a:hueOff val="-6144130"/>
            <a:satOff val="-15835"/>
            <a:lumOff val="-106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For a child who is new to the school, records from the previous school indicating that additional intervention has been in place</a:t>
          </a:r>
          <a:endParaRPr lang="en-US" sz="1600" kern="1200" dirty="0"/>
        </a:p>
      </dsp:txBody>
      <dsp:txXfrm>
        <a:off x="6220475" y="3499011"/>
        <a:ext cx="2497178" cy="1498307"/>
      </dsp:txXfrm>
    </dsp:sp>
    <dsp:sp modelId="{90F94B2D-CE4C-4238-861F-5EB0F18DB8E4}">
      <dsp:nvSpPr>
        <dsp:cNvPr id="0" name=""/>
        <dsp:cNvSpPr/>
      </dsp:nvSpPr>
      <dsp:spPr>
        <a:xfrm>
          <a:off x="8967372" y="3499011"/>
          <a:ext cx="2497178" cy="149830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Parental concerns regarding academic progress, behaviour, social adjustment and/or communication skills</a:t>
          </a:r>
          <a:endParaRPr lang="en-US" sz="1600" kern="1200" dirty="0"/>
        </a:p>
      </dsp:txBody>
      <dsp:txXfrm>
        <a:off x="8967372" y="3499011"/>
        <a:ext cx="2497178" cy="1498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70D84-9DD3-4423-B331-BF25B5B78FC8}">
      <dsp:nvSpPr>
        <dsp:cNvPr id="0" name=""/>
        <dsp:cNvSpPr/>
      </dsp:nvSpPr>
      <dsp:spPr>
        <a:xfrm>
          <a:off x="0" y="0"/>
          <a:ext cx="7023976" cy="638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Tracking pupils’ progress, using regular assessment, </a:t>
          </a:r>
          <a:r>
            <a:rPr lang="en-US" sz="1600" kern="1200" dirty="0" err="1">
              <a:latin typeface="Century Gothic" panose="020B0502020202020204" pitchFamily="34" charset="0"/>
            </a:rPr>
            <a:t>analysing</a:t>
          </a:r>
          <a:r>
            <a:rPr lang="en-US" sz="1600" kern="1200" dirty="0">
              <a:latin typeface="Century Gothic" panose="020B0502020202020204" pitchFamily="34" charset="0"/>
            </a:rPr>
            <a:t> the results within Toolkit Tracker to track progress over time</a:t>
          </a:r>
          <a:r>
            <a:rPr lang="en-GB" sz="1600" kern="1200" dirty="0">
              <a:latin typeface="Century Gothic" panose="020B0502020202020204" pitchFamily="34" charset="0"/>
            </a:rPr>
            <a:t> </a:t>
          </a:r>
          <a:endParaRPr lang="en-US" sz="1600" kern="1200" dirty="0">
            <a:latin typeface="Century Gothic" panose="020B0502020202020204" pitchFamily="34" charset="0"/>
          </a:endParaRPr>
        </a:p>
      </dsp:txBody>
      <dsp:txXfrm>
        <a:off x="31185" y="31185"/>
        <a:ext cx="6961606" cy="576450"/>
      </dsp:txXfrm>
    </dsp:sp>
    <dsp:sp modelId="{F75BE1A1-1EB7-401D-90ED-D52DFAF729AB}">
      <dsp:nvSpPr>
        <dsp:cNvPr id="0" name=""/>
        <dsp:cNvSpPr/>
      </dsp:nvSpPr>
      <dsp:spPr>
        <a:xfrm>
          <a:off x="0" y="729910"/>
          <a:ext cx="7023976" cy="6388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entury Gothic" panose="020B0502020202020204" pitchFamily="34" charset="0"/>
            </a:rPr>
            <a:t>Carrying out the review stage of the graduated approach in every cycle of SEN support</a:t>
          </a:r>
          <a:r>
            <a:rPr lang="en-GB" sz="1600" kern="1200">
              <a:latin typeface="Century Gothic" panose="020B0502020202020204" pitchFamily="34" charset="0"/>
            </a:rPr>
            <a:t> </a:t>
          </a:r>
          <a:endParaRPr lang="en-US" sz="1600" kern="1200">
            <a:latin typeface="Century Gothic" panose="020B0502020202020204" pitchFamily="34" charset="0"/>
          </a:endParaRPr>
        </a:p>
      </dsp:txBody>
      <dsp:txXfrm>
        <a:off x="31185" y="761095"/>
        <a:ext cx="6961606" cy="576450"/>
      </dsp:txXfrm>
    </dsp:sp>
    <dsp:sp modelId="{4323CF73-C99E-4B0D-B5CA-E8D2A8E13673}">
      <dsp:nvSpPr>
        <dsp:cNvPr id="0" name=""/>
        <dsp:cNvSpPr/>
      </dsp:nvSpPr>
      <dsp:spPr>
        <a:xfrm>
          <a:off x="0" y="1443610"/>
          <a:ext cx="7023976" cy="6388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entury Gothic" panose="020B0502020202020204" pitchFamily="34" charset="0"/>
            </a:rPr>
            <a:t>Using pupil voice at the center of our approach</a:t>
          </a:r>
          <a:r>
            <a:rPr lang="en-GB" sz="1600" kern="1200">
              <a:latin typeface="Century Gothic" panose="020B0502020202020204" pitchFamily="34" charset="0"/>
            </a:rPr>
            <a:t> </a:t>
          </a:r>
          <a:endParaRPr lang="en-US" sz="1600" kern="1200">
            <a:latin typeface="Century Gothic" panose="020B0502020202020204" pitchFamily="34" charset="0"/>
          </a:endParaRPr>
        </a:p>
      </dsp:txBody>
      <dsp:txXfrm>
        <a:off x="31185" y="1474795"/>
        <a:ext cx="6961606" cy="576450"/>
      </dsp:txXfrm>
    </dsp:sp>
    <dsp:sp modelId="{CC6A50F2-4D8B-4FB9-8A2E-33FFC8BAD550}">
      <dsp:nvSpPr>
        <dsp:cNvPr id="0" name=""/>
        <dsp:cNvSpPr/>
      </dsp:nvSpPr>
      <dsp:spPr>
        <a:xfrm>
          <a:off x="0" y="2157311"/>
          <a:ext cx="7023976" cy="638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entury Gothic" panose="020B0502020202020204" pitchFamily="34" charset="0"/>
            </a:rPr>
            <a:t>Monitoring by School Leaders through regular learning walks, book looks and pupil voice</a:t>
          </a:r>
          <a:r>
            <a:rPr lang="en-GB" sz="1600" kern="1200">
              <a:latin typeface="Century Gothic" panose="020B0502020202020204" pitchFamily="34" charset="0"/>
            </a:rPr>
            <a:t> </a:t>
          </a:r>
          <a:endParaRPr lang="en-US" sz="1600" kern="1200">
            <a:latin typeface="Century Gothic" panose="020B0502020202020204" pitchFamily="34" charset="0"/>
          </a:endParaRPr>
        </a:p>
      </dsp:txBody>
      <dsp:txXfrm>
        <a:off x="31185" y="2188496"/>
        <a:ext cx="6961606" cy="576450"/>
      </dsp:txXfrm>
    </dsp:sp>
    <dsp:sp modelId="{5BC3514D-C18A-44F6-8F9C-34653D90EB99}">
      <dsp:nvSpPr>
        <dsp:cNvPr id="0" name=""/>
        <dsp:cNvSpPr/>
      </dsp:nvSpPr>
      <dsp:spPr>
        <a:xfrm>
          <a:off x="0" y="2871011"/>
          <a:ext cx="7023976" cy="6388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entury Gothic" panose="020B0502020202020204" pitchFamily="34" charset="0"/>
            </a:rPr>
            <a:t>Class Teachers receive tailored, weekly instructional coaching to support the development of their practice</a:t>
          </a:r>
          <a:r>
            <a:rPr lang="en-GB" sz="1600" kern="1200">
              <a:latin typeface="Century Gothic" panose="020B0502020202020204" pitchFamily="34" charset="0"/>
            </a:rPr>
            <a:t> </a:t>
          </a:r>
          <a:endParaRPr lang="en-US" sz="1600" kern="1200">
            <a:latin typeface="Century Gothic" panose="020B0502020202020204" pitchFamily="34" charset="0"/>
          </a:endParaRPr>
        </a:p>
      </dsp:txBody>
      <dsp:txXfrm>
        <a:off x="31185" y="2902196"/>
        <a:ext cx="6961606" cy="576450"/>
      </dsp:txXfrm>
    </dsp:sp>
    <dsp:sp modelId="{7BF0A9CE-455B-4670-90B9-42C14D1CACED}">
      <dsp:nvSpPr>
        <dsp:cNvPr id="0" name=""/>
        <dsp:cNvSpPr/>
      </dsp:nvSpPr>
      <dsp:spPr>
        <a:xfrm>
          <a:off x="0" y="3584711"/>
          <a:ext cx="7023976" cy="638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entury Gothic" panose="020B0502020202020204" pitchFamily="34" charset="0"/>
            </a:rPr>
            <a:t>Holding annual reviews for pupils with EHC plans</a:t>
          </a:r>
          <a:r>
            <a:rPr lang="en-GB" sz="1600" kern="1200">
              <a:latin typeface="Century Gothic" panose="020B0502020202020204" pitchFamily="34" charset="0"/>
            </a:rPr>
            <a:t> </a:t>
          </a:r>
          <a:endParaRPr lang="en-US" sz="1600" kern="1200">
            <a:latin typeface="Century Gothic" panose="020B0502020202020204" pitchFamily="34" charset="0"/>
          </a:endParaRPr>
        </a:p>
      </dsp:txBody>
      <dsp:txXfrm>
        <a:off x="31185" y="3615896"/>
        <a:ext cx="6961606" cy="576450"/>
      </dsp:txXfrm>
    </dsp:sp>
    <dsp:sp modelId="{23618FE8-1E7E-44BE-ABB7-3D90AF152B16}">
      <dsp:nvSpPr>
        <dsp:cNvPr id="0" name=""/>
        <dsp:cNvSpPr/>
      </dsp:nvSpPr>
      <dsp:spPr>
        <a:xfrm>
          <a:off x="0" y="4298411"/>
          <a:ext cx="7023976" cy="6388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Getting feedback from the pupil and their parents, during termly SEND meetings where the provision is agreed</a:t>
          </a:r>
          <a:r>
            <a:rPr lang="en-GB" sz="1600" kern="1200" dirty="0">
              <a:latin typeface="Century Gothic" panose="020B0502020202020204" pitchFamily="34" charset="0"/>
            </a:rPr>
            <a:t> </a:t>
          </a:r>
          <a:endParaRPr lang="en-US" sz="1600" kern="1200" dirty="0">
            <a:latin typeface="Century Gothic" panose="020B0502020202020204" pitchFamily="34" charset="0"/>
          </a:endParaRPr>
        </a:p>
      </dsp:txBody>
      <dsp:txXfrm>
        <a:off x="31185" y="4329596"/>
        <a:ext cx="6961606" cy="576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DDBC5-0DE6-407C-A0E2-18EC3EA8A544}">
      <dsp:nvSpPr>
        <dsp:cNvPr id="0" name=""/>
        <dsp:cNvSpPr/>
      </dsp:nvSpPr>
      <dsp:spPr>
        <a:xfrm>
          <a:off x="824" y="615161"/>
          <a:ext cx="2355952" cy="14135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Regular informal communication with teachers (in person or via dojo messenger)</a:t>
          </a:r>
          <a:endParaRPr lang="en-US" sz="1400" kern="1200" dirty="0">
            <a:latin typeface="Century Gothic" panose="020B0502020202020204" pitchFamily="34" charset="0"/>
          </a:endParaRPr>
        </a:p>
      </dsp:txBody>
      <dsp:txXfrm>
        <a:off x="824" y="615161"/>
        <a:ext cx="2355952" cy="1413571"/>
      </dsp:txXfrm>
    </dsp:sp>
    <dsp:sp modelId="{A5811FD3-2A1C-4EF8-AC2E-AC7EAB24E861}">
      <dsp:nvSpPr>
        <dsp:cNvPr id="0" name=""/>
        <dsp:cNvSpPr/>
      </dsp:nvSpPr>
      <dsp:spPr>
        <a:xfrm>
          <a:off x="2591547" y="642287"/>
          <a:ext cx="2355952" cy="1413571"/>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SEND Parents’ Evenings and Celebration Events</a:t>
          </a:r>
          <a:endParaRPr lang="en-US" sz="1400" kern="1200" dirty="0">
            <a:latin typeface="Century Gothic" panose="020B0502020202020204" pitchFamily="34" charset="0"/>
          </a:endParaRPr>
        </a:p>
      </dsp:txBody>
      <dsp:txXfrm>
        <a:off x="2591547" y="642287"/>
        <a:ext cx="2355952" cy="1413571"/>
      </dsp:txXfrm>
    </dsp:sp>
    <dsp:sp modelId="{24E27085-A49F-4D15-8F4F-0A336993D029}">
      <dsp:nvSpPr>
        <dsp:cNvPr id="0" name=""/>
        <dsp:cNvSpPr/>
      </dsp:nvSpPr>
      <dsp:spPr>
        <a:xfrm>
          <a:off x="5183095" y="642287"/>
          <a:ext cx="2355952" cy="1413571"/>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Annual reviews of SSPPs and EHCPs</a:t>
          </a:r>
          <a:endParaRPr lang="en-US" sz="1400" kern="1200" dirty="0">
            <a:latin typeface="Century Gothic" panose="020B0502020202020204" pitchFamily="34" charset="0"/>
          </a:endParaRPr>
        </a:p>
      </dsp:txBody>
      <dsp:txXfrm>
        <a:off x="5183095" y="642287"/>
        <a:ext cx="2355952" cy="1413571"/>
      </dsp:txXfrm>
    </dsp:sp>
    <dsp:sp modelId="{4BE49577-6E07-4583-B706-69BDF0FC8F80}">
      <dsp:nvSpPr>
        <dsp:cNvPr id="0" name=""/>
        <dsp:cNvSpPr/>
      </dsp:nvSpPr>
      <dsp:spPr>
        <a:xfrm>
          <a:off x="0" y="2291454"/>
          <a:ext cx="2355952" cy="1413571"/>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Through SEND focused coffee mornings and/or parent workshops</a:t>
          </a:r>
          <a:endParaRPr lang="en-US" sz="1400" kern="1200" dirty="0">
            <a:latin typeface="Century Gothic" panose="020B0502020202020204" pitchFamily="34" charset="0"/>
          </a:endParaRPr>
        </a:p>
      </dsp:txBody>
      <dsp:txXfrm>
        <a:off x="0" y="2291454"/>
        <a:ext cx="2355952" cy="1413571"/>
      </dsp:txXfrm>
    </dsp:sp>
    <dsp:sp modelId="{B65B8771-55E7-45ED-A46D-99808C1F52FC}">
      <dsp:nvSpPr>
        <dsp:cNvPr id="0" name=""/>
        <dsp:cNvSpPr/>
      </dsp:nvSpPr>
      <dsp:spPr>
        <a:xfrm>
          <a:off x="2591547" y="2291454"/>
          <a:ext cx="2355952" cy="1413571"/>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Through informal discussions with class teachers, TAs, our SENCo or SLT.</a:t>
          </a:r>
          <a:endParaRPr lang="en-US" sz="1400" kern="1200" dirty="0">
            <a:latin typeface="Century Gothic" panose="020B0502020202020204" pitchFamily="34" charset="0"/>
          </a:endParaRPr>
        </a:p>
      </dsp:txBody>
      <dsp:txXfrm>
        <a:off x="2591547" y="2291454"/>
        <a:ext cx="2355952" cy="1413571"/>
      </dsp:txXfrm>
    </dsp:sp>
    <dsp:sp modelId="{FC1F8182-2A52-458B-AA1C-D06C3B38E8F6}">
      <dsp:nvSpPr>
        <dsp:cNvPr id="0" name=""/>
        <dsp:cNvSpPr/>
      </dsp:nvSpPr>
      <dsp:spPr>
        <a:xfrm>
          <a:off x="5183095" y="2291454"/>
          <a:ext cx="2355952" cy="141357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entury Gothic" panose="020B0502020202020204" pitchFamily="34" charset="0"/>
            </a:rPr>
            <a:t>Open Door Policy: Parents are regularly invited to meet with teachers, the SENCo, and external professionals to discuss needs</a:t>
          </a:r>
          <a:endParaRPr lang="en-US" sz="1400" kern="1200" dirty="0">
            <a:latin typeface="Century Gothic" panose="020B0502020202020204" pitchFamily="34" charset="0"/>
          </a:endParaRPr>
        </a:p>
      </dsp:txBody>
      <dsp:txXfrm>
        <a:off x="5183095" y="2291454"/>
        <a:ext cx="2355952" cy="14135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F91C-7AE9-810E-4A22-58B21CFDE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FC4EDE-C4A7-6C97-BA37-AA4397B0E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20EB2F-D3B0-59A3-55A3-C15A54FAA82B}"/>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5" name="Footer Placeholder 4">
            <a:extLst>
              <a:ext uri="{FF2B5EF4-FFF2-40B4-BE49-F238E27FC236}">
                <a16:creationId xmlns:a16="http://schemas.microsoft.com/office/drawing/2014/main" id="{174CD416-C4BF-9CBF-D261-DEC0330265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B9475-DBEC-D18D-1169-7D21694C33B4}"/>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358753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2C35-24D3-1390-B068-6BEDE88399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8E63FC-B5E4-1230-43C0-E7899D83B5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4671C-F9CE-436E-93FC-08B16AFF013D}"/>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5" name="Footer Placeholder 4">
            <a:extLst>
              <a:ext uri="{FF2B5EF4-FFF2-40B4-BE49-F238E27FC236}">
                <a16:creationId xmlns:a16="http://schemas.microsoft.com/office/drawing/2014/main" id="{26BC0C64-3C6F-D4E6-91DB-813DD0F98F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E29C2-EDF5-7FCA-3E75-0C3DD7441ECE}"/>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265770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60C0FC-AEDC-9C38-00A1-7E4863E543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8E9360-6CB8-A431-7DB2-1C1226FBA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CCE1E3-3116-D610-3388-2015BD26EE25}"/>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5" name="Footer Placeholder 4">
            <a:extLst>
              <a:ext uri="{FF2B5EF4-FFF2-40B4-BE49-F238E27FC236}">
                <a16:creationId xmlns:a16="http://schemas.microsoft.com/office/drawing/2014/main" id="{D73FC1D5-F0AC-1B35-CA08-FDEBE4C3DA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E31206-A74C-C0A2-3100-192AED41F94C}"/>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365501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2FAC-A78F-D7EE-BAB3-0C5C46DA14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BF9CE3-99FF-A567-4C76-B8D5BF628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E4443A-9740-7D03-714A-C43E5EBC1D1B}"/>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5" name="Footer Placeholder 4">
            <a:extLst>
              <a:ext uri="{FF2B5EF4-FFF2-40B4-BE49-F238E27FC236}">
                <a16:creationId xmlns:a16="http://schemas.microsoft.com/office/drawing/2014/main" id="{D065F9B1-B1F6-611F-EA59-B64DCC453C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8F9CB-5A0E-E703-C484-9ABBBD65110A}"/>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110856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D383-6A34-EE60-4DCA-AF9C80CE55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E5ED17-9578-8E4A-4F64-10F8A1B66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BD4999-924E-DF23-A28D-F34DDD28D34A}"/>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5" name="Footer Placeholder 4">
            <a:extLst>
              <a:ext uri="{FF2B5EF4-FFF2-40B4-BE49-F238E27FC236}">
                <a16:creationId xmlns:a16="http://schemas.microsoft.com/office/drawing/2014/main" id="{4232DF54-C0A8-98EB-166F-68976F3A5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8E02C-CDD5-1A82-1F66-35D21B99BD01}"/>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364219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8DA7-8C1B-598A-6CF5-D70ADE2AD2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04DB-4D61-B581-1079-C0CBEE6698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F52FE6-6BCB-D202-A554-C2948C55DC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D22512-348F-5BDB-D995-6726A87C56A7}"/>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6" name="Footer Placeholder 5">
            <a:extLst>
              <a:ext uri="{FF2B5EF4-FFF2-40B4-BE49-F238E27FC236}">
                <a16:creationId xmlns:a16="http://schemas.microsoft.com/office/drawing/2014/main" id="{9F5BE1B8-FD6C-0F45-E9BC-4CCDA6F6D2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C3C7FC-00D8-8F64-BCF5-745CBAEC4139}"/>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414275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09C0-EBF4-5BCC-B4AD-00493B2661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89C545-B688-816B-E50C-653C2FFC4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0352F5-E9D4-D537-80C2-D15790F18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B85CA5-4180-924B-E07C-F7614B855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D4875-3433-E9FA-7E15-F19A540DF4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0AACED-9597-2D7A-5A58-E640E32774C7}"/>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8" name="Footer Placeholder 7">
            <a:extLst>
              <a:ext uri="{FF2B5EF4-FFF2-40B4-BE49-F238E27FC236}">
                <a16:creationId xmlns:a16="http://schemas.microsoft.com/office/drawing/2014/main" id="{349CF030-838B-D813-B208-4637507A52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A5887F-ED12-9A8A-2F70-14513B9321E0}"/>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70341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3025-5308-CC5A-12DF-94F7C239E6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A646B5-A948-85CD-72E6-64AE62E301A4}"/>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4" name="Footer Placeholder 3">
            <a:extLst>
              <a:ext uri="{FF2B5EF4-FFF2-40B4-BE49-F238E27FC236}">
                <a16:creationId xmlns:a16="http://schemas.microsoft.com/office/drawing/2014/main" id="{3E1758E2-FB44-56ED-E28B-945BBF1892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121B19-A290-CD73-0349-8BC8B2272F88}"/>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250085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77AA75-B057-CC66-D571-7CB35EA7FA29}"/>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3" name="Footer Placeholder 2">
            <a:extLst>
              <a:ext uri="{FF2B5EF4-FFF2-40B4-BE49-F238E27FC236}">
                <a16:creationId xmlns:a16="http://schemas.microsoft.com/office/drawing/2014/main" id="{89759198-F57B-4BB7-7C0B-2BEDD91D09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002C12-9909-C19F-11E9-B525433B2D05}"/>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3341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5303-7D08-E991-46C3-44E7E7341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772645-3B0D-8D29-559F-5935C88A9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99EAC3-DF52-BA46-470C-AD45D36EF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354A4-18E0-EE36-5C54-A5911B9197B0}"/>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6" name="Footer Placeholder 5">
            <a:extLst>
              <a:ext uri="{FF2B5EF4-FFF2-40B4-BE49-F238E27FC236}">
                <a16:creationId xmlns:a16="http://schemas.microsoft.com/office/drawing/2014/main" id="{D698FDBA-638C-F0C0-9010-5A6EC234C6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C66065-D20B-9E44-0032-45BB34E68E2A}"/>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25936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B6B4-2FE2-469F-7590-92B6497DB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C71E1C-BC8C-C0AA-DA57-DA8BD47E8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9008D6-0A18-8C1F-C0B8-CC5A918AE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875D3-2E24-3F3A-F40C-C60A3E1D5B6A}"/>
              </a:ext>
            </a:extLst>
          </p:cNvPr>
          <p:cNvSpPr>
            <a:spLocks noGrp="1"/>
          </p:cNvSpPr>
          <p:nvPr>
            <p:ph type="dt" sz="half" idx="10"/>
          </p:nvPr>
        </p:nvSpPr>
        <p:spPr/>
        <p:txBody>
          <a:bodyPr/>
          <a:lstStyle/>
          <a:p>
            <a:fld id="{3BE0EE02-EB72-4D08-8914-1B32A8CEE4CC}" type="datetimeFigureOut">
              <a:rPr lang="en-GB" smtClean="0"/>
              <a:t>18/09/2025</a:t>
            </a:fld>
            <a:endParaRPr lang="en-GB"/>
          </a:p>
        </p:txBody>
      </p:sp>
      <p:sp>
        <p:nvSpPr>
          <p:cNvPr id="6" name="Footer Placeholder 5">
            <a:extLst>
              <a:ext uri="{FF2B5EF4-FFF2-40B4-BE49-F238E27FC236}">
                <a16:creationId xmlns:a16="http://schemas.microsoft.com/office/drawing/2014/main" id="{A764B7AB-A07F-98B5-9A4E-C64421BCBD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5F205C-DA02-136D-1938-CF9150AEEF73}"/>
              </a:ext>
            </a:extLst>
          </p:cNvPr>
          <p:cNvSpPr>
            <a:spLocks noGrp="1"/>
          </p:cNvSpPr>
          <p:nvPr>
            <p:ph type="sldNum" sz="quarter" idx="12"/>
          </p:nvPr>
        </p:nvSpPr>
        <p:spPr/>
        <p:txBody>
          <a:bodyPr/>
          <a:lstStyle/>
          <a:p>
            <a:fld id="{A3719B5C-C544-48BD-85BA-0964ED0564EE}" type="slidenum">
              <a:rPr lang="en-GB" smtClean="0"/>
              <a:t>‹#›</a:t>
            </a:fld>
            <a:endParaRPr lang="en-GB"/>
          </a:p>
        </p:txBody>
      </p:sp>
    </p:spTree>
    <p:extLst>
      <p:ext uri="{BB962C8B-B14F-4D97-AF65-F5344CB8AC3E}">
        <p14:creationId xmlns:p14="http://schemas.microsoft.com/office/powerpoint/2010/main" val="195849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7D9A53-0D6E-2CAF-968B-6CEA80F9A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5A15B6-CE85-0E96-14DE-916EE59BC5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D8A4AF-5218-EE27-7338-E3F826394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0EE02-EB72-4D08-8914-1B32A8CEE4CC}" type="datetimeFigureOut">
              <a:rPr lang="en-GB" smtClean="0"/>
              <a:t>18/09/2025</a:t>
            </a:fld>
            <a:endParaRPr lang="en-GB"/>
          </a:p>
        </p:txBody>
      </p:sp>
      <p:sp>
        <p:nvSpPr>
          <p:cNvPr id="5" name="Footer Placeholder 4">
            <a:extLst>
              <a:ext uri="{FF2B5EF4-FFF2-40B4-BE49-F238E27FC236}">
                <a16:creationId xmlns:a16="http://schemas.microsoft.com/office/drawing/2014/main" id="{6A91CD79-B093-8392-634F-2045B26DC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B6ED9F-FD93-5541-C646-BA047EF6A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19B5C-C544-48BD-85BA-0964ED0564EE}" type="slidenum">
              <a:rPr lang="en-GB" smtClean="0"/>
              <a:t>‹#›</a:t>
            </a:fld>
            <a:endParaRPr lang="en-GB"/>
          </a:p>
        </p:txBody>
      </p:sp>
    </p:spTree>
    <p:extLst>
      <p:ext uri="{BB962C8B-B14F-4D97-AF65-F5344CB8AC3E}">
        <p14:creationId xmlns:p14="http://schemas.microsoft.com/office/powerpoint/2010/main" val="226674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ocalofferbirmingham.co.uk/"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accesstoeducation.birmingham.gov.uk/pupil-and-school-support/" TargetMode="External"/><Relationship Id="rId3" Type="http://schemas.openxmlformats.org/officeDocument/2006/relationships/hyperlink" Target="https://www.localofferbirmingham.co.uk/contact/" TargetMode="External"/><Relationship Id="rId7" Type="http://schemas.openxmlformats.org/officeDocument/2006/relationships/hyperlink" Target="https://birminghameducationsupportservices.co.uk/Services/4524" TargetMode="External"/><Relationship Id="rId2" Type="http://schemas.openxmlformats.org/officeDocument/2006/relationships/hyperlink" Target="https://www.bhamcommunity.nhs.uk/patients-public/children-and-young-people/services-parent-portal/birmingham-slt/" TargetMode="External"/><Relationship Id="rId1" Type="http://schemas.openxmlformats.org/officeDocument/2006/relationships/slideLayout" Target="../slideLayouts/slideLayout2.xml"/><Relationship Id="rId6" Type="http://schemas.openxmlformats.org/officeDocument/2006/relationships/hyperlink" Target="https://accesstoeducation.birmingham.gov.uk/communication-autism-team/" TargetMode="External"/><Relationship Id="rId5" Type="http://schemas.openxmlformats.org/officeDocument/2006/relationships/hyperlink" Target="https://forwardthinkingbirmingham.nhs.uk/" TargetMode="External"/><Relationship Id="rId4" Type="http://schemas.openxmlformats.org/officeDocument/2006/relationships/hyperlink" Target="https://www.hawkesley.bham.sch.uk/" TargetMode="External"/><Relationship Id="rId9" Type="http://schemas.openxmlformats.org/officeDocument/2006/relationships/image" Target="../media/image30.gif"/></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961269-C468-373E-B596-89FEB2D08904}"/>
              </a:ext>
            </a:extLst>
          </p:cNvPr>
          <p:cNvSpPr/>
          <p:nvPr/>
        </p:nvSpPr>
        <p:spPr>
          <a:xfrm>
            <a:off x="0" y="210415"/>
            <a:ext cx="12192000" cy="819469"/>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96254DD-437D-77A4-1C87-6456F9DCA611}"/>
              </a:ext>
            </a:extLst>
          </p:cNvPr>
          <p:cNvSpPr/>
          <p:nvPr/>
        </p:nvSpPr>
        <p:spPr>
          <a:xfrm>
            <a:off x="0" y="0"/>
            <a:ext cx="12192000" cy="210415"/>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B1A4A36-825F-2E3C-FF88-5B415AC96473}"/>
              </a:ext>
            </a:extLst>
          </p:cNvPr>
          <p:cNvSpPr txBox="1"/>
          <p:nvPr/>
        </p:nvSpPr>
        <p:spPr>
          <a:xfrm>
            <a:off x="92765" y="2436191"/>
            <a:ext cx="12099235" cy="3816429"/>
          </a:xfrm>
          <a:prstGeom prst="rect">
            <a:avLst/>
          </a:prstGeom>
          <a:noFill/>
        </p:spPr>
        <p:txBody>
          <a:bodyPr wrap="square" rtlCol="0">
            <a:spAutoFit/>
          </a:bodyPr>
          <a:lstStyle/>
          <a:p>
            <a:pPr algn="ctr"/>
            <a:endParaRPr lang="en-US" sz="5400" b="1" dirty="0">
              <a:solidFill>
                <a:srgbClr val="002060"/>
              </a:solidFill>
              <a:latin typeface="Century Gothic" panose="020B0502020202020204" pitchFamily="34" charset="0"/>
            </a:endParaRPr>
          </a:p>
          <a:p>
            <a:pPr algn="ctr"/>
            <a:endParaRPr lang="en-US" sz="5400" b="1" dirty="0">
              <a:solidFill>
                <a:srgbClr val="002060"/>
              </a:solidFill>
              <a:latin typeface="Century Gothic" panose="020B0502020202020204" pitchFamily="34" charset="0"/>
            </a:endParaRPr>
          </a:p>
          <a:p>
            <a:pPr algn="ctr"/>
            <a:r>
              <a:rPr lang="en-US" sz="5400" b="1" dirty="0">
                <a:solidFill>
                  <a:srgbClr val="002060"/>
                </a:solidFill>
                <a:latin typeface="Century Gothic" panose="020B0502020202020204" pitchFamily="34" charset="0"/>
              </a:rPr>
              <a:t>SEND Information Report</a:t>
            </a:r>
          </a:p>
          <a:p>
            <a:pPr algn="ctr"/>
            <a:r>
              <a:rPr lang="en-GB" sz="4000" b="1" dirty="0">
                <a:solidFill>
                  <a:srgbClr val="002060"/>
                </a:solidFill>
                <a:latin typeface="Century Gothic" panose="020B0502020202020204" pitchFamily="34" charset="0"/>
              </a:rPr>
              <a:t>(2025-26)</a:t>
            </a:r>
          </a:p>
          <a:p>
            <a:pPr algn="ctr"/>
            <a:r>
              <a:rPr lang="en-GB" sz="4000" i="1" dirty="0">
                <a:solidFill>
                  <a:srgbClr val="002060"/>
                </a:solidFill>
                <a:latin typeface="Century Gothic" panose="020B0502020202020204" pitchFamily="34" charset="0"/>
              </a:rPr>
              <a:t>A parent guide to SEND at Hawkesley</a:t>
            </a:r>
            <a:endParaRPr lang="en-US" sz="3600" i="1" dirty="0">
              <a:solidFill>
                <a:srgbClr val="002060"/>
              </a:solidFill>
              <a:latin typeface="Century Gothic" panose="020B0502020202020204" pitchFamily="34" charset="0"/>
            </a:endParaRPr>
          </a:p>
        </p:txBody>
      </p:sp>
      <p:pic>
        <p:nvPicPr>
          <p:cNvPr id="6" name="Picture 5" descr="Logo&#10;&#10;Description automatically generated with medium confidence">
            <a:extLst>
              <a:ext uri="{FF2B5EF4-FFF2-40B4-BE49-F238E27FC236}">
                <a16:creationId xmlns:a16="http://schemas.microsoft.com/office/drawing/2014/main" id="{EBB3AC71-94C7-1F99-BE4A-CB85EB342DBA}"/>
              </a:ext>
            </a:extLst>
          </p:cNvPr>
          <p:cNvPicPr>
            <a:picLocks noChangeAspect="1"/>
          </p:cNvPicPr>
          <p:nvPr/>
        </p:nvPicPr>
        <p:blipFill rotWithShape="1">
          <a:blip r:embed="rId2">
            <a:extLst>
              <a:ext uri="{28A0092B-C50C-407E-A947-70E740481C1C}">
                <a14:useLocalDpi xmlns:a14="http://schemas.microsoft.com/office/drawing/2010/main" val="0"/>
              </a:ext>
            </a:extLst>
          </a:blip>
          <a:srcRect l="6086" t="14564" r="42843" b="76615"/>
          <a:stretch/>
        </p:blipFill>
        <p:spPr>
          <a:xfrm>
            <a:off x="522332" y="1438578"/>
            <a:ext cx="10818236" cy="2643091"/>
          </a:xfrm>
          <a:prstGeom prst="rect">
            <a:avLst/>
          </a:prstGeom>
        </p:spPr>
      </p:pic>
    </p:spTree>
    <p:extLst>
      <p:ext uri="{BB962C8B-B14F-4D97-AF65-F5344CB8AC3E}">
        <p14:creationId xmlns:p14="http://schemas.microsoft.com/office/powerpoint/2010/main" val="231849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How do we identify and assess for SEND?</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extBox 2">
            <a:extLst>
              <a:ext uri="{FF2B5EF4-FFF2-40B4-BE49-F238E27FC236}">
                <a16:creationId xmlns:a16="http://schemas.microsoft.com/office/drawing/2014/main" id="{0B933A76-B11F-CB83-6CED-AE2F5EAD6F33}"/>
              </a:ext>
            </a:extLst>
          </p:cNvPr>
          <p:cNvGraphicFramePr/>
          <p:nvPr>
            <p:extLst>
              <p:ext uri="{D42A27DB-BD31-4B8C-83A1-F6EECF244321}">
                <p14:modId xmlns:p14="http://schemas.microsoft.com/office/powerpoint/2010/main" val="1515478835"/>
              </p:ext>
            </p:extLst>
          </p:nvPr>
        </p:nvGraphicFramePr>
        <p:xfrm>
          <a:off x="238538" y="1681242"/>
          <a:ext cx="12191233" cy="500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067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What are the different levels of SEND support available?</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Illustration of a sample multidimensional multi-tiered system of... |  Download Scientific Diagram">
            <a:extLst>
              <a:ext uri="{FF2B5EF4-FFF2-40B4-BE49-F238E27FC236}">
                <a16:creationId xmlns:a16="http://schemas.microsoft.com/office/drawing/2014/main" id="{1F8F8FE8-BAB9-969F-3531-14A87E886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538" y="1963436"/>
            <a:ext cx="4002158" cy="4002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ACB9F4-7CA5-D4EC-EEF9-0CD5BAAFDB5A}"/>
              </a:ext>
            </a:extLst>
          </p:cNvPr>
          <p:cNvSpPr txBox="1"/>
          <p:nvPr/>
        </p:nvSpPr>
        <p:spPr>
          <a:xfrm>
            <a:off x="256726" y="4946840"/>
            <a:ext cx="3684103" cy="1323439"/>
          </a:xfrm>
          <a:prstGeom prst="rect">
            <a:avLst/>
          </a:prstGeom>
          <a:solidFill>
            <a:schemeClr val="bg1">
              <a:lumMod val="75000"/>
            </a:schemeClr>
          </a:solidFill>
          <a:ln w="28575">
            <a:solidFill>
              <a:srgbClr val="FF0000"/>
            </a:solidFill>
          </a:ln>
        </p:spPr>
        <p:txBody>
          <a:bodyPr wrap="square" rtlCol="0">
            <a:spAutoFit/>
          </a:bodyPr>
          <a:lstStyle/>
          <a:p>
            <a:r>
              <a:rPr lang="en-US" sz="1600" b="1" u="sng" dirty="0">
                <a:latin typeface="Century Gothic" panose="020B0502020202020204" pitchFamily="34" charset="0"/>
              </a:rPr>
              <a:t>Wave 1 - Universal</a:t>
            </a:r>
          </a:p>
          <a:p>
            <a:r>
              <a:rPr lang="en-US" sz="1600" dirty="0">
                <a:latin typeface="Century Gothic" panose="020B0502020202020204" pitchFamily="34" charset="0"/>
              </a:rPr>
              <a:t>Most pupils on the SEND register.</a:t>
            </a:r>
          </a:p>
          <a:p>
            <a:r>
              <a:rPr lang="en-US" sz="1600" dirty="0">
                <a:latin typeface="Century Gothic" panose="020B0502020202020204" pitchFamily="34" charset="0"/>
              </a:rPr>
              <a:t>Needs are met by the Class. Teacher through QFT in class.</a:t>
            </a:r>
          </a:p>
          <a:p>
            <a:r>
              <a:rPr lang="en-US" sz="1600" dirty="0">
                <a:latin typeface="Century Gothic" panose="020B0502020202020204" pitchFamily="34" charset="0"/>
              </a:rPr>
              <a:t>Needs / Progress reviewed termly.</a:t>
            </a:r>
            <a:endParaRPr lang="en-GB" sz="1600" dirty="0">
              <a:latin typeface="Century Gothic" panose="020B0502020202020204" pitchFamily="34" charset="0"/>
            </a:endParaRPr>
          </a:p>
        </p:txBody>
      </p:sp>
      <p:sp>
        <p:nvSpPr>
          <p:cNvPr id="4" name="TextBox 3">
            <a:extLst>
              <a:ext uri="{FF2B5EF4-FFF2-40B4-BE49-F238E27FC236}">
                <a16:creationId xmlns:a16="http://schemas.microsoft.com/office/drawing/2014/main" id="{950177DE-B1C6-6BD9-9F7C-B7C080136DDE}"/>
              </a:ext>
            </a:extLst>
          </p:cNvPr>
          <p:cNvSpPr txBox="1"/>
          <p:nvPr/>
        </p:nvSpPr>
        <p:spPr>
          <a:xfrm>
            <a:off x="8196472" y="2957154"/>
            <a:ext cx="3684103" cy="3046988"/>
          </a:xfrm>
          <a:prstGeom prst="rect">
            <a:avLst/>
          </a:prstGeom>
          <a:solidFill>
            <a:schemeClr val="bg1">
              <a:lumMod val="75000"/>
            </a:schemeClr>
          </a:solidFill>
          <a:ln w="28575">
            <a:solidFill>
              <a:srgbClr val="00B050"/>
            </a:solidFill>
          </a:ln>
        </p:spPr>
        <p:txBody>
          <a:bodyPr wrap="square" rtlCol="0">
            <a:spAutoFit/>
          </a:bodyPr>
          <a:lstStyle/>
          <a:p>
            <a:r>
              <a:rPr lang="en-US" sz="1600" b="1" u="sng" dirty="0">
                <a:latin typeface="Century Gothic" panose="020B0502020202020204" pitchFamily="34" charset="0"/>
              </a:rPr>
              <a:t>Wave 2 - Targeted</a:t>
            </a:r>
          </a:p>
          <a:p>
            <a:r>
              <a:rPr lang="en-US" sz="1600" dirty="0">
                <a:latin typeface="Century Gothic" panose="020B0502020202020204" pitchFamily="34" charset="0"/>
              </a:rPr>
              <a:t>Children who have support from external specialists, such as: PSS, CAT, EP </a:t>
            </a:r>
          </a:p>
          <a:p>
            <a:r>
              <a:rPr lang="en-US" sz="1600" dirty="0">
                <a:latin typeface="Century Gothic" panose="020B0502020202020204" pitchFamily="34" charset="0"/>
              </a:rPr>
              <a:t>Teachers to follow advice made.</a:t>
            </a:r>
          </a:p>
          <a:p>
            <a:r>
              <a:rPr lang="en-US" sz="1600" dirty="0">
                <a:latin typeface="Century Gothic" panose="020B0502020202020204" pitchFamily="34" charset="0"/>
              </a:rPr>
              <a:t>Extra interventions may be put into place.</a:t>
            </a:r>
          </a:p>
          <a:p>
            <a:r>
              <a:rPr lang="en-US" sz="1600" dirty="0">
                <a:latin typeface="Century Gothic" panose="020B0502020202020204" pitchFamily="34" charset="0"/>
              </a:rPr>
              <a:t>Children may be on ‘continuum work’, which means they are working towards individual targets, to make rapid progress and close the learning gap.</a:t>
            </a:r>
            <a:endParaRPr lang="en-GB" sz="1600" dirty="0">
              <a:latin typeface="Century Gothic" panose="020B0502020202020204" pitchFamily="34" charset="0"/>
            </a:endParaRPr>
          </a:p>
        </p:txBody>
      </p:sp>
      <p:sp>
        <p:nvSpPr>
          <p:cNvPr id="6" name="TextBox 5">
            <a:extLst>
              <a:ext uri="{FF2B5EF4-FFF2-40B4-BE49-F238E27FC236}">
                <a16:creationId xmlns:a16="http://schemas.microsoft.com/office/drawing/2014/main" id="{A76C71C3-0E18-6ACB-C389-E48AAF142D24}"/>
              </a:ext>
            </a:extLst>
          </p:cNvPr>
          <p:cNvSpPr txBox="1"/>
          <p:nvPr/>
        </p:nvSpPr>
        <p:spPr>
          <a:xfrm>
            <a:off x="311425" y="1962580"/>
            <a:ext cx="3684103" cy="1815882"/>
          </a:xfrm>
          <a:prstGeom prst="rect">
            <a:avLst/>
          </a:prstGeom>
          <a:solidFill>
            <a:schemeClr val="bg1">
              <a:lumMod val="75000"/>
            </a:schemeClr>
          </a:solidFill>
          <a:ln w="28575">
            <a:solidFill>
              <a:srgbClr val="0070C0"/>
            </a:solidFill>
          </a:ln>
        </p:spPr>
        <p:txBody>
          <a:bodyPr wrap="square" rtlCol="0">
            <a:spAutoFit/>
          </a:bodyPr>
          <a:lstStyle/>
          <a:p>
            <a:r>
              <a:rPr lang="en-US" sz="1600" b="1" u="sng" dirty="0">
                <a:latin typeface="Century Gothic" panose="020B0502020202020204" pitchFamily="34" charset="0"/>
              </a:rPr>
              <a:t>Wave 3 - Specialist</a:t>
            </a:r>
          </a:p>
          <a:p>
            <a:r>
              <a:rPr lang="en-US" sz="1600" dirty="0">
                <a:latin typeface="Century Gothic" panose="020B0502020202020204" pitchFamily="34" charset="0"/>
              </a:rPr>
              <a:t>Highest-need children with a statutory plan in place, which outlines provision.</a:t>
            </a:r>
          </a:p>
          <a:p>
            <a:r>
              <a:rPr lang="en-US" sz="1600" dirty="0">
                <a:latin typeface="Century Gothic" panose="020B0502020202020204" pitchFamily="34" charset="0"/>
              </a:rPr>
              <a:t>They have an SSPP or an EHCP.</a:t>
            </a:r>
          </a:p>
          <a:p>
            <a:r>
              <a:rPr lang="en-US" sz="1600" dirty="0">
                <a:latin typeface="Century Gothic" panose="020B0502020202020204" pitchFamily="34" charset="0"/>
              </a:rPr>
              <a:t>Children awaiting Special School Placements.</a:t>
            </a:r>
          </a:p>
        </p:txBody>
      </p:sp>
    </p:spTree>
    <p:extLst>
      <p:ext uri="{BB962C8B-B14F-4D97-AF65-F5344CB8AC3E}">
        <p14:creationId xmlns:p14="http://schemas.microsoft.com/office/powerpoint/2010/main" val="326591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How do we consult with and involve parents &amp; pupils?</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Well Studied Kids. Excellent Pupils, Praising Parents And Teachers. Students,  School Children, Adult People Vector Cartoon Characters. Illustration Of  Praise Kids, Mother Parent Praising Children Royalty Free SVG, Cliparts,  Vectors, And Stock">
            <a:extLst>
              <a:ext uri="{FF2B5EF4-FFF2-40B4-BE49-F238E27FC236}">
                <a16:creationId xmlns:a16="http://schemas.microsoft.com/office/drawing/2014/main" id="{DB98C8D5-F1B5-2030-2702-5E530073C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157" y="1556087"/>
            <a:ext cx="3566555" cy="3311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13E00DA-5684-07D8-C62F-05B3DA7146EF}"/>
              </a:ext>
            </a:extLst>
          </p:cNvPr>
          <p:cNvSpPr/>
          <p:nvPr/>
        </p:nvSpPr>
        <p:spPr>
          <a:xfrm>
            <a:off x="438056" y="1760026"/>
            <a:ext cx="3151163" cy="18835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800" dirty="0">
                <a:effectLst/>
                <a:latin typeface="Century Gothic" panose="020B0502020202020204" pitchFamily="34" charset="0"/>
                <a:ea typeface="Times New Roman" panose="02020603050405020304" pitchFamily="18" charset="0"/>
              </a:rPr>
              <a:t>The school will put the pupil and their parents at the heart of all decisions made about special educational provision.  </a:t>
            </a:r>
          </a:p>
        </p:txBody>
      </p:sp>
      <p:sp>
        <p:nvSpPr>
          <p:cNvPr id="3" name="Rectangle: Rounded Corners 2">
            <a:extLst>
              <a:ext uri="{FF2B5EF4-FFF2-40B4-BE49-F238E27FC236}">
                <a16:creationId xmlns:a16="http://schemas.microsoft.com/office/drawing/2014/main" id="{972DDD3C-BF41-26D5-C258-062A9B3683D7}"/>
              </a:ext>
            </a:extLst>
          </p:cNvPr>
          <p:cNvSpPr/>
          <p:nvPr/>
        </p:nvSpPr>
        <p:spPr>
          <a:xfrm>
            <a:off x="438056" y="4032421"/>
            <a:ext cx="3151163" cy="18835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800" dirty="0">
                <a:effectLst/>
                <a:latin typeface="Century Gothic" panose="020B0502020202020204" pitchFamily="34" charset="0"/>
                <a:ea typeface="Calibri" panose="020F0502020204030204" pitchFamily="34" charset="0"/>
              </a:rPr>
              <a:t>When we are aiming to identify whether a pupil needs special education provision, we will have an early discussion with the pupil and their parents.</a:t>
            </a:r>
            <a:endParaRPr lang="en-GB" dirty="0">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DEB26637-983B-7444-C47A-BCADDBB25707}"/>
              </a:ext>
            </a:extLst>
          </p:cNvPr>
          <p:cNvSpPr/>
          <p:nvPr/>
        </p:nvSpPr>
        <p:spPr>
          <a:xfrm>
            <a:off x="8602782" y="1733931"/>
            <a:ext cx="3151163" cy="18835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a:effectLst/>
                <a:latin typeface="Century Gothic" panose="020B0502020202020204" pitchFamily="34" charset="0"/>
                <a:ea typeface="Calibri" panose="020F0502020204030204" pitchFamily="34" charset="0"/>
              </a:rPr>
              <a:t>We will formally notify parents if it is decided that a pupil will receive special educational provision. </a:t>
            </a:r>
            <a:endParaRPr lang="en-GB" dirty="0">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82AEDF3F-A7B8-CCF4-4453-0BAD92B2D389}"/>
              </a:ext>
            </a:extLst>
          </p:cNvPr>
          <p:cNvSpPr/>
          <p:nvPr/>
        </p:nvSpPr>
        <p:spPr>
          <a:xfrm>
            <a:off x="8602781" y="4022835"/>
            <a:ext cx="3151163" cy="18835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base"/>
            <a:r>
              <a:rPr lang="en-GB" sz="1800" dirty="0">
                <a:effectLst/>
                <a:latin typeface="Century Gothic" panose="020B0502020202020204" pitchFamily="34" charset="0"/>
                <a:ea typeface="Times New Roman" panose="02020603050405020304" pitchFamily="18" charset="0"/>
              </a:rPr>
              <a:t>We will keep regular communication with parents, providing them updates as provision develops over time.</a:t>
            </a:r>
          </a:p>
        </p:txBody>
      </p:sp>
      <p:sp>
        <p:nvSpPr>
          <p:cNvPr id="7" name="Rectangle: Rounded Corners 6">
            <a:extLst>
              <a:ext uri="{FF2B5EF4-FFF2-40B4-BE49-F238E27FC236}">
                <a16:creationId xmlns:a16="http://schemas.microsoft.com/office/drawing/2014/main" id="{3C264637-B800-6B7A-159C-2D2E641D53DE}"/>
              </a:ext>
            </a:extLst>
          </p:cNvPr>
          <p:cNvSpPr/>
          <p:nvPr/>
        </p:nvSpPr>
        <p:spPr>
          <a:xfrm>
            <a:off x="4511771" y="4913035"/>
            <a:ext cx="3151163" cy="18835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base"/>
            <a:r>
              <a:rPr lang="en-GB" sz="1800" dirty="0">
                <a:effectLst/>
                <a:latin typeface="Century Gothic" panose="020B0502020202020204" pitchFamily="34" charset="0"/>
                <a:ea typeface="Times New Roman" panose="02020603050405020304" pitchFamily="18" charset="0"/>
              </a:rPr>
              <a:t>You will be invited to attend the SEND parents’ evening, which allows extra teacher/parent discussion to review your child’s SEND pupil profile.</a:t>
            </a:r>
          </a:p>
        </p:txBody>
      </p:sp>
    </p:spTree>
    <p:extLst>
      <p:ext uri="{BB962C8B-B14F-4D97-AF65-F5344CB8AC3E}">
        <p14:creationId xmlns:p14="http://schemas.microsoft.com/office/powerpoint/2010/main" val="376922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Our SEND pupils’ experience – A snap-shot!</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Pupils and Kids Holding Hands. Children`s Group of School Children Stands  in Row. Happy Crowd of Pupils on White Background Stock Vector -  Illustration of grade, holding: 121782031">
            <a:extLst>
              <a:ext uri="{FF2B5EF4-FFF2-40B4-BE49-F238E27FC236}">
                <a16:creationId xmlns:a16="http://schemas.microsoft.com/office/drawing/2014/main" id="{B84C0E24-35DA-9443-527D-1E01DDC70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426" y="2890599"/>
            <a:ext cx="3465442" cy="2048943"/>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13BF408C-8337-D1EF-DCDB-20E933E39066}"/>
              </a:ext>
            </a:extLst>
          </p:cNvPr>
          <p:cNvSpPr/>
          <p:nvPr/>
        </p:nvSpPr>
        <p:spPr>
          <a:xfrm>
            <a:off x="9327404" y="1476307"/>
            <a:ext cx="2540432" cy="1618942"/>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500" dirty="0">
                <a:latin typeface="Century Gothic" panose="020B0502020202020204" pitchFamily="34" charset="0"/>
              </a:rPr>
              <a:t>“I have ADHD, so it helps me to have a fiddle-toy. I also get extra time to complete tasks” – Y6 Student</a:t>
            </a:r>
            <a:endParaRPr lang="en-GB" sz="1500" dirty="0">
              <a:latin typeface="Century Gothic" panose="020B0502020202020204" pitchFamily="34" charset="0"/>
            </a:endParaRPr>
          </a:p>
        </p:txBody>
      </p:sp>
      <p:sp>
        <p:nvSpPr>
          <p:cNvPr id="3" name="Speech Bubble: Rectangle with Corners Rounded 2">
            <a:extLst>
              <a:ext uri="{FF2B5EF4-FFF2-40B4-BE49-F238E27FC236}">
                <a16:creationId xmlns:a16="http://schemas.microsoft.com/office/drawing/2014/main" id="{1BB46EC5-DEF8-F91F-4BB9-CD62FF12E6D6}"/>
              </a:ext>
            </a:extLst>
          </p:cNvPr>
          <p:cNvSpPr/>
          <p:nvPr/>
        </p:nvSpPr>
        <p:spPr>
          <a:xfrm>
            <a:off x="6718464" y="5097503"/>
            <a:ext cx="2210679" cy="1356377"/>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t>“I struggle to see, so I am sat right at the front and have a special board to write on ” – Y5 Student</a:t>
            </a:r>
            <a:endParaRPr lang="en-GB" sz="1600" dirty="0"/>
          </a:p>
        </p:txBody>
      </p:sp>
      <p:sp>
        <p:nvSpPr>
          <p:cNvPr id="4" name="Speech Bubble: Rectangle with Corners Rounded 3">
            <a:extLst>
              <a:ext uri="{FF2B5EF4-FFF2-40B4-BE49-F238E27FC236}">
                <a16:creationId xmlns:a16="http://schemas.microsoft.com/office/drawing/2014/main" id="{105A8223-3EAA-FF78-62BA-18622DC07719}"/>
              </a:ext>
            </a:extLst>
          </p:cNvPr>
          <p:cNvSpPr/>
          <p:nvPr/>
        </p:nvSpPr>
        <p:spPr>
          <a:xfrm>
            <a:off x="324164" y="1697912"/>
            <a:ext cx="2540432" cy="1618942"/>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latin typeface="Century Gothic" panose="020B0502020202020204" pitchFamily="34" charset="0"/>
              </a:rPr>
              <a:t>“The teachers help me do my best in my work, I get extra help ” – Y1 Student</a:t>
            </a:r>
            <a:endParaRPr lang="en-GB" sz="1600" dirty="0">
              <a:latin typeface="Century Gothic" panose="020B0502020202020204" pitchFamily="34" charset="0"/>
            </a:endParaRPr>
          </a:p>
        </p:txBody>
      </p:sp>
      <p:sp>
        <p:nvSpPr>
          <p:cNvPr id="6" name="Speech Bubble: Rectangle with Corners Rounded 5">
            <a:extLst>
              <a:ext uri="{FF2B5EF4-FFF2-40B4-BE49-F238E27FC236}">
                <a16:creationId xmlns:a16="http://schemas.microsoft.com/office/drawing/2014/main" id="{C8CA504D-C6E4-FEFA-7C50-4199F70E7432}"/>
              </a:ext>
            </a:extLst>
          </p:cNvPr>
          <p:cNvSpPr/>
          <p:nvPr/>
        </p:nvSpPr>
        <p:spPr>
          <a:xfrm>
            <a:off x="329753" y="4334025"/>
            <a:ext cx="2540432" cy="1618942"/>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latin typeface="Century Gothic" panose="020B0502020202020204" pitchFamily="34" charset="0"/>
              </a:rPr>
              <a:t>“My teacher finds ways to make work easier for me to understand ” – Y2 Student</a:t>
            </a:r>
            <a:endParaRPr lang="en-GB" sz="1600" dirty="0">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49A2508E-77BE-AF91-1C6E-C780F96A9D0A}"/>
              </a:ext>
            </a:extLst>
          </p:cNvPr>
          <p:cNvSpPr/>
          <p:nvPr/>
        </p:nvSpPr>
        <p:spPr>
          <a:xfrm>
            <a:off x="3385667" y="5304652"/>
            <a:ext cx="2817315" cy="1218566"/>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latin typeface="Century Gothic" panose="020B0502020202020204" pitchFamily="34" charset="0"/>
              </a:rPr>
              <a:t>“Whenever I’m struggling, my teacher comes and sits next to me to help” – Y4 Student</a:t>
            </a:r>
            <a:endParaRPr lang="en-GB" sz="1600" dirty="0">
              <a:latin typeface="Century Gothic" panose="020B0502020202020204" pitchFamily="34" charset="0"/>
            </a:endParaRPr>
          </a:p>
        </p:txBody>
      </p:sp>
      <p:sp>
        <p:nvSpPr>
          <p:cNvPr id="8" name="Speech Bubble: Rectangle with Corners Rounded 7">
            <a:extLst>
              <a:ext uri="{FF2B5EF4-FFF2-40B4-BE49-F238E27FC236}">
                <a16:creationId xmlns:a16="http://schemas.microsoft.com/office/drawing/2014/main" id="{4D0AE28E-CD9C-8B64-D022-4A55924A625E}"/>
              </a:ext>
            </a:extLst>
          </p:cNvPr>
          <p:cNvSpPr/>
          <p:nvPr/>
        </p:nvSpPr>
        <p:spPr>
          <a:xfrm>
            <a:off x="4458128" y="1432248"/>
            <a:ext cx="2817315" cy="1218566"/>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latin typeface="Century Gothic" panose="020B0502020202020204" pitchFamily="34" charset="0"/>
              </a:rPr>
              <a:t>“I do extra phonics and reading interventions to help me catch up!” – Y3 Student</a:t>
            </a:r>
            <a:endParaRPr lang="en-GB" sz="1600" dirty="0">
              <a:latin typeface="Century Gothic" panose="020B0502020202020204" pitchFamily="34" charset="0"/>
            </a:endParaRPr>
          </a:p>
        </p:txBody>
      </p:sp>
      <p:sp>
        <p:nvSpPr>
          <p:cNvPr id="9" name="Speech Bubble: Rectangle with Corners Rounded 8">
            <a:extLst>
              <a:ext uri="{FF2B5EF4-FFF2-40B4-BE49-F238E27FC236}">
                <a16:creationId xmlns:a16="http://schemas.microsoft.com/office/drawing/2014/main" id="{F303E586-6A22-590B-53BE-465BF2638652}"/>
              </a:ext>
            </a:extLst>
          </p:cNvPr>
          <p:cNvSpPr/>
          <p:nvPr/>
        </p:nvSpPr>
        <p:spPr>
          <a:xfrm>
            <a:off x="9398287" y="3931526"/>
            <a:ext cx="2463959" cy="1808873"/>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t>“Because of my autism, I can get very anxious. So I have a purple card which allows me to seek space and help, whenever I need it” – Y5 Student</a:t>
            </a:r>
            <a:endParaRPr lang="en-GB" sz="1600" dirty="0"/>
          </a:p>
        </p:txBody>
      </p:sp>
    </p:spTree>
    <p:extLst>
      <p:ext uri="{BB962C8B-B14F-4D97-AF65-F5344CB8AC3E}">
        <p14:creationId xmlns:p14="http://schemas.microsoft.com/office/powerpoint/2010/main" val="1644858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Our SEND pupils’ parents’ experience – A snap-shot!</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Group of Pupils with Parents and Teachers. Stock Vector - Illustration of  holiday, pupil: 192381456">
            <a:extLst>
              <a:ext uri="{FF2B5EF4-FFF2-40B4-BE49-F238E27FC236}">
                <a16:creationId xmlns:a16="http://schemas.microsoft.com/office/drawing/2014/main" id="{0B121CA7-FB0F-BC5C-B7F6-7B42646D5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508" y="3074510"/>
            <a:ext cx="5112006" cy="1731958"/>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A3E5B880-8248-B49C-0F93-35E2BA7916C2}"/>
              </a:ext>
            </a:extLst>
          </p:cNvPr>
          <p:cNvSpPr/>
          <p:nvPr/>
        </p:nvSpPr>
        <p:spPr>
          <a:xfrm>
            <a:off x="291548" y="1722783"/>
            <a:ext cx="2610678" cy="18288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 name="Speech Bubble: Rectangle with Corners Rounded 2">
            <a:extLst>
              <a:ext uri="{FF2B5EF4-FFF2-40B4-BE49-F238E27FC236}">
                <a16:creationId xmlns:a16="http://schemas.microsoft.com/office/drawing/2014/main" id="{51728265-D31B-CD9C-BF54-C7E751E9A686}"/>
              </a:ext>
            </a:extLst>
          </p:cNvPr>
          <p:cNvSpPr/>
          <p:nvPr/>
        </p:nvSpPr>
        <p:spPr>
          <a:xfrm>
            <a:off x="297137" y="4358896"/>
            <a:ext cx="2610678" cy="18288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4" name="Speech Bubble: Rectangle with Corners Rounded 3">
            <a:extLst>
              <a:ext uri="{FF2B5EF4-FFF2-40B4-BE49-F238E27FC236}">
                <a16:creationId xmlns:a16="http://schemas.microsoft.com/office/drawing/2014/main" id="{B0A0977F-436C-6236-C280-5DC77B0FC2FB}"/>
              </a:ext>
            </a:extLst>
          </p:cNvPr>
          <p:cNvSpPr/>
          <p:nvPr/>
        </p:nvSpPr>
        <p:spPr>
          <a:xfrm>
            <a:off x="9068535" y="1592930"/>
            <a:ext cx="2610678" cy="18288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“The staff here are kind and understanding towards my son who has complex needs. Thank you helping him”</a:t>
            </a:r>
            <a:endParaRPr lang="en-GB" dirty="0"/>
          </a:p>
        </p:txBody>
      </p:sp>
      <p:sp>
        <p:nvSpPr>
          <p:cNvPr id="6" name="Speech Bubble: Rectangle with Corners Rounded 5">
            <a:extLst>
              <a:ext uri="{FF2B5EF4-FFF2-40B4-BE49-F238E27FC236}">
                <a16:creationId xmlns:a16="http://schemas.microsoft.com/office/drawing/2014/main" id="{70064204-7375-79C8-4181-61215C86EF8C}"/>
              </a:ext>
            </a:extLst>
          </p:cNvPr>
          <p:cNvSpPr/>
          <p:nvPr/>
        </p:nvSpPr>
        <p:spPr>
          <a:xfrm>
            <a:off x="9068535" y="4389171"/>
            <a:ext cx="2610678" cy="18288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“We much prefer the new SEND pupil profiles and are pleased to have additional time with teachers during SEND parents evening”</a:t>
            </a:r>
            <a:endParaRPr lang="en-GB" dirty="0"/>
          </a:p>
        </p:txBody>
      </p:sp>
      <p:sp>
        <p:nvSpPr>
          <p:cNvPr id="7" name="Speech Bubble: Rectangle with Corners Rounded 6">
            <a:extLst>
              <a:ext uri="{FF2B5EF4-FFF2-40B4-BE49-F238E27FC236}">
                <a16:creationId xmlns:a16="http://schemas.microsoft.com/office/drawing/2014/main" id="{409FB1E7-0169-B0FD-5ECC-AC962E52A627}"/>
              </a:ext>
            </a:extLst>
          </p:cNvPr>
          <p:cNvSpPr/>
          <p:nvPr/>
        </p:nvSpPr>
        <p:spPr>
          <a:xfrm>
            <a:off x="4426226" y="5024275"/>
            <a:ext cx="2895217" cy="137652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8" name="Speech Bubble: Rectangle with Corners Rounded 7">
            <a:extLst>
              <a:ext uri="{FF2B5EF4-FFF2-40B4-BE49-F238E27FC236}">
                <a16:creationId xmlns:a16="http://schemas.microsoft.com/office/drawing/2014/main" id="{4EBE9C96-A86E-7AA4-A3CD-F1637595A492}"/>
              </a:ext>
            </a:extLst>
          </p:cNvPr>
          <p:cNvSpPr/>
          <p:nvPr/>
        </p:nvSpPr>
        <p:spPr>
          <a:xfrm>
            <a:off x="4425512" y="1457118"/>
            <a:ext cx="2895217" cy="137652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D86B1CE7-9DD5-5CB7-86F8-DD649A4160A0}"/>
              </a:ext>
            </a:extLst>
          </p:cNvPr>
          <p:cNvSpPr/>
          <p:nvPr/>
        </p:nvSpPr>
        <p:spPr>
          <a:xfrm>
            <a:off x="324164" y="1722783"/>
            <a:ext cx="2610678" cy="18288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“My autistic son has received support from the CAT team to advise the teacher how to work with him”</a:t>
            </a:r>
            <a:endParaRPr lang="en-GB" dirty="0"/>
          </a:p>
        </p:txBody>
      </p:sp>
      <p:sp>
        <p:nvSpPr>
          <p:cNvPr id="11" name="Speech Bubble: Rectangle with Corners Rounded 10">
            <a:extLst>
              <a:ext uri="{FF2B5EF4-FFF2-40B4-BE49-F238E27FC236}">
                <a16:creationId xmlns:a16="http://schemas.microsoft.com/office/drawing/2014/main" id="{48D3B346-D30B-1C54-597D-48F4DD644EA1}"/>
              </a:ext>
            </a:extLst>
          </p:cNvPr>
          <p:cNvSpPr/>
          <p:nvPr/>
        </p:nvSpPr>
        <p:spPr>
          <a:xfrm>
            <a:off x="329753" y="4358896"/>
            <a:ext cx="2610678" cy="182880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“I really appreciate the extra support, sometimes 1:1, that my child has received from his teaching staff”</a:t>
            </a:r>
            <a:endParaRPr lang="en-GB" dirty="0"/>
          </a:p>
        </p:txBody>
      </p:sp>
      <p:sp>
        <p:nvSpPr>
          <p:cNvPr id="12" name="Speech Bubble: Rectangle with Corners Rounded 11">
            <a:extLst>
              <a:ext uri="{FF2B5EF4-FFF2-40B4-BE49-F238E27FC236}">
                <a16:creationId xmlns:a16="http://schemas.microsoft.com/office/drawing/2014/main" id="{A4E1015C-196E-7580-A27E-557DE964D98C}"/>
              </a:ext>
            </a:extLst>
          </p:cNvPr>
          <p:cNvSpPr/>
          <p:nvPr/>
        </p:nvSpPr>
        <p:spPr>
          <a:xfrm>
            <a:off x="4458842" y="5024275"/>
            <a:ext cx="2895217" cy="137652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“I have been really pleased with the communication between myself and my daughter’s teachers”</a:t>
            </a:r>
            <a:endParaRPr lang="en-GB" dirty="0"/>
          </a:p>
        </p:txBody>
      </p:sp>
      <p:sp>
        <p:nvSpPr>
          <p:cNvPr id="13" name="Speech Bubble: Rectangle with Corners Rounded 12">
            <a:extLst>
              <a:ext uri="{FF2B5EF4-FFF2-40B4-BE49-F238E27FC236}">
                <a16:creationId xmlns:a16="http://schemas.microsoft.com/office/drawing/2014/main" id="{3260E096-ACF7-3048-DCAE-A3C06E2A1D86}"/>
              </a:ext>
            </a:extLst>
          </p:cNvPr>
          <p:cNvSpPr/>
          <p:nvPr/>
        </p:nvSpPr>
        <p:spPr>
          <a:xfrm>
            <a:off x="4458128" y="1457118"/>
            <a:ext cx="2895217" cy="1376525"/>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“Thank you for making the reasonable adjustments for my child with her eye-sight and difficulty writing”</a:t>
            </a:r>
            <a:endParaRPr lang="en-GB" dirty="0"/>
          </a:p>
        </p:txBody>
      </p:sp>
    </p:spTree>
    <p:extLst>
      <p:ext uri="{BB962C8B-B14F-4D97-AF65-F5344CB8AC3E}">
        <p14:creationId xmlns:p14="http://schemas.microsoft.com/office/powerpoint/2010/main" val="415420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entury Gothic" panose="020B0502020202020204" pitchFamily="34" charset="0"/>
              </a:rPr>
              <a:t>SEND Pupil Profiles</a:t>
            </a:r>
            <a:endParaRPr lang="en-GB" sz="40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F09E13-FBA7-98AC-29F7-F12C1AF5067D}"/>
              </a:ext>
            </a:extLst>
          </p:cNvPr>
          <p:cNvSpPr txBox="1"/>
          <p:nvPr/>
        </p:nvSpPr>
        <p:spPr>
          <a:xfrm>
            <a:off x="132080" y="1521206"/>
            <a:ext cx="5303520" cy="4247317"/>
          </a:xfrm>
          <a:prstGeom prst="rect">
            <a:avLst/>
          </a:prstGeom>
          <a:noFill/>
        </p:spPr>
        <p:txBody>
          <a:bodyPr wrap="square" rtlCol="0">
            <a:spAutoFit/>
          </a:bodyPr>
          <a:lstStyle/>
          <a:p>
            <a:r>
              <a:rPr lang="en-US" dirty="0">
                <a:solidFill>
                  <a:schemeClr val="bg1"/>
                </a:solidFill>
                <a:latin typeface="Century Gothic" panose="020B0502020202020204" pitchFamily="34" charset="0"/>
              </a:rPr>
              <a:t>Each pupil on the SEND register will have an individual learning plan, called a SEND Pupil Profile, created for them by their class teacher. It focuses on their personality, characteristics, area of need, adaptations required, support received, recent achievements and offers opportunity for parent/pupil voice.</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This is a working-document, updated regularly and shared/reviewed with parents/pupils during a SEND Parents’ Evening (SEND Parents have double the amount of appointment time to non-SEND pupils).</a:t>
            </a:r>
          </a:p>
          <a:p>
            <a:r>
              <a:rPr lang="en-US" dirty="0">
                <a:solidFill>
                  <a:schemeClr val="bg1"/>
                </a:solidFill>
                <a:latin typeface="Century Gothic" panose="020B0502020202020204" pitchFamily="34" charset="0"/>
              </a:rPr>
              <a:t>Here is a template:</a:t>
            </a:r>
            <a:endParaRPr lang="en-GB" dirty="0">
              <a:solidFill>
                <a:schemeClr val="bg1"/>
              </a:solidFill>
              <a:latin typeface="Century Gothic" panose="020B0502020202020204" pitchFamily="34" charset="0"/>
            </a:endParaRPr>
          </a:p>
        </p:txBody>
      </p:sp>
      <p:pic>
        <p:nvPicPr>
          <p:cNvPr id="6" name="Picture 5" descr="A screenshot of a computer&#10;&#10;Description automatically generated">
            <a:extLst>
              <a:ext uri="{FF2B5EF4-FFF2-40B4-BE49-F238E27FC236}">
                <a16:creationId xmlns:a16="http://schemas.microsoft.com/office/drawing/2014/main" id="{B158ED9E-89C0-549C-5CC6-52ED6317B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0889" y="1648476"/>
            <a:ext cx="6077262" cy="4222967"/>
          </a:xfrm>
          <a:prstGeom prst="rect">
            <a:avLst/>
          </a:prstGeom>
        </p:spPr>
      </p:pic>
    </p:spTree>
    <p:extLst>
      <p:ext uri="{BB962C8B-B14F-4D97-AF65-F5344CB8AC3E}">
        <p14:creationId xmlns:p14="http://schemas.microsoft.com/office/powerpoint/2010/main" val="268665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59B1E8-AFEC-7A9C-EEC5-BBF4088C212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E3529C8-9C16-8D15-3275-FE9E39024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40DB33-3ED2-D5D9-023E-1C3E57D7D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9C6E56F-D24F-DE99-E223-A55C378A4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CC1821-5A96-B92B-1A7F-825ECA503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A514F03-5792-B721-978D-40874FA89C20}"/>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entury Gothic" panose="020B0502020202020204" pitchFamily="34" charset="0"/>
              </a:rPr>
              <a:t>SEND Target Trackers</a:t>
            </a:r>
            <a:endParaRPr lang="en-GB" sz="40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4BFFA9AF-6F98-C39D-E46F-6D6B42A4538A}"/>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76BA80A-A2CB-0EFB-9B0B-F7CF84FB93BA}"/>
              </a:ext>
            </a:extLst>
          </p:cNvPr>
          <p:cNvSpPr txBox="1"/>
          <p:nvPr/>
        </p:nvSpPr>
        <p:spPr>
          <a:xfrm>
            <a:off x="132080" y="1521206"/>
            <a:ext cx="5303520" cy="4801314"/>
          </a:xfrm>
          <a:prstGeom prst="rect">
            <a:avLst/>
          </a:prstGeom>
          <a:noFill/>
        </p:spPr>
        <p:txBody>
          <a:bodyPr wrap="square" rtlCol="0">
            <a:spAutoFit/>
          </a:bodyPr>
          <a:lstStyle/>
          <a:p>
            <a:r>
              <a:rPr lang="en-US" dirty="0">
                <a:solidFill>
                  <a:schemeClr val="bg1"/>
                </a:solidFill>
                <a:latin typeface="Century Gothic" panose="020B0502020202020204" pitchFamily="34" charset="0"/>
              </a:rPr>
              <a:t>Each pupil on the SEND register will have an their termly targets from the SEND Pupil Profiles updated on a SEND Target Tracker which evidences their termly targets, what was done and whether they have achieved it or not. It collates a clear record of their journey throughout their time at Hawkesley and is a key document to review for progress tracking and for any transitions to a new school.</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This is a working-document, updated regularly and shared/reviewed with parents/pupils during a SEND Parents’ Evening (SEND Parents have double the amount of appointment time to non-SEND pupils).</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Here is a template:</a:t>
            </a:r>
            <a:endParaRPr lang="en-GB" dirty="0">
              <a:solidFill>
                <a:schemeClr val="bg1"/>
              </a:solidFill>
              <a:latin typeface="Century Gothic" panose="020B0502020202020204" pitchFamily="34" charset="0"/>
            </a:endParaRPr>
          </a:p>
        </p:txBody>
      </p:sp>
      <p:pic>
        <p:nvPicPr>
          <p:cNvPr id="4" name="Picture 3" descr="A group of colorful tables&#10;&#10;AI-generated content may be incorrect.">
            <a:extLst>
              <a:ext uri="{FF2B5EF4-FFF2-40B4-BE49-F238E27FC236}">
                <a16:creationId xmlns:a16="http://schemas.microsoft.com/office/drawing/2014/main" id="{0A947CB4-0371-86A3-A0E2-7D3E3E327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914" y="1521206"/>
            <a:ext cx="3529085" cy="5133922"/>
          </a:xfrm>
          <a:prstGeom prst="rect">
            <a:avLst/>
          </a:prstGeom>
        </p:spPr>
      </p:pic>
    </p:spTree>
    <p:extLst>
      <p:ext uri="{BB962C8B-B14F-4D97-AF65-F5344CB8AC3E}">
        <p14:creationId xmlns:p14="http://schemas.microsoft.com/office/powerpoint/2010/main" val="73382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entury Gothic" panose="020B0502020202020204" pitchFamily="34" charset="0"/>
              </a:rPr>
              <a:t>How will we help prepare children with SEND for their next transition?</a:t>
            </a:r>
            <a:endParaRPr lang="en-GB" sz="24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820907E-F3E4-1462-45E6-DC2507AD17DE}"/>
              </a:ext>
            </a:extLst>
          </p:cNvPr>
          <p:cNvSpPr txBox="1"/>
          <p:nvPr/>
        </p:nvSpPr>
        <p:spPr>
          <a:xfrm>
            <a:off x="202784" y="1322315"/>
            <a:ext cx="8322239" cy="5532605"/>
          </a:xfrm>
          <a:prstGeom prst="rect">
            <a:avLst/>
          </a:prstGeom>
          <a:noFill/>
        </p:spPr>
        <p:txBody>
          <a:bodyPr wrap="square">
            <a:spAutoFit/>
          </a:bodyPr>
          <a:lstStyle/>
          <a:p>
            <a:pPr>
              <a:lnSpc>
                <a:spcPct val="107000"/>
              </a:lnSpc>
              <a:spcAft>
                <a:spcPts val="800"/>
              </a:spcAft>
            </a:pP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t>
            </a:r>
            <a:r>
              <a:rPr lang="en-GB" sz="16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Hawkesley</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we have worked hard to ensure that there is a successful transition programme to support induction at new schools and transition to new classes.</a:t>
            </a:r>
          </a:p>
          <a:p>
            <a:pPr>
              <a:lnSpc>
                <a:spcPct val="107000"/>
              </a:lnSpc>
              <a:spcAft>
                <a:spcPts val="800"/>
              </a:spcAft>
            </a:pP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Year 6 teachers and the SENCo work closely with Secondary feeder schools – meeting with their SEN Team and Year 7 Head of Year as well as accompanying Year 6 pupils with SEND on additional visits/or in-person meetings during the Summer Term, if appropriate.</a:t>
            </a:r>
          </a:p>
          <a:p>
            <a:pPr>
              <a:lnSpc>
                <a:spcPct val="107000"/>
              </a:lnSpc>
              <a:spcAft>
                <a:spcPts val="800"/>
              </a:spcAft>
            </a:pP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The school has a clear approach to transition which makes the necessary adjustments for all children with SEND, which includes:</a:t>
            </a:r>
          </a:p>
          <a:p>
            <a:pPr>
              <a:lnSpc>
                <a:spcPct val="107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1. T</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ransition sessions are organised between all Key Stages for children, these sessions also account for parents building a relationship with their child’s new teacher.</a:t>
            </a:r>
          </a:p>
          <a:p>
            <a:pPr>
              <a:lnSpc>
                <a:spcPct val="107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2. </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There is a clear transfer of data and relevant information between all staff. These are communicated both verbally and saved onto our secure system.</a:t>
            </a:r>
          </a:p>
          <a:p>
            <a:pPr>
              <a:lnSpc>
                <a:spcPct val="107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3. SEND Pupil Profiles are reviewed and shared with their new teachers.</a:t>
            </a:r>
            <a:endPar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4.</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During the Summer term, teachers have allocated time to discuss their new children for the following academic year.</a:t>
            </a:r>
          </a:p>
          <a:p>
            <a:pPr>
              <a:lnSpc>
                <a:spcPct val="107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5. There is a parents evening where you are encouraged to drop-in to meet your child’s new teacher and raise any initial queries or concerns.</a:t>
            </a:r>
            <a:endPar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050" name="Picture 2" descr="In-Between – Transitioning from One School or Grade to Another – confident  parents confident kids">
            <a:extLst>
              <a:ext uri="{FF2B5EF4-FFF2-40B4-BE49-F238E27FC236}">
                <a16:creationId xmlns:a16="http://schemas.microsoft.com/office/drawing/2014/main" id="{28CCC39B-96EC-CEE3-CD0E-FD33A0037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842" y="1642811"/>
            <a:ext cx="3220374" cy="2160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nsition into Year 4 | Aberford C of E (VC) Primary School">
            <a:extLst>
              <a:ext uri="{FF2B5EF4-FFF2-40B4-BE49-F238E27FC236}">
                <a16:creationId xmlns:a16="http://schemas.microsoft.com/office/drawing/2014/main" id="{01785497-F30B-0506-E232-78DD76682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840" y="4231020"/>
            <a:ext cx="3220375" cy="173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9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How are SEND Pupils supported throughout the curriculum?</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F09E13-FBA7-98AC-29F7-F12C1AF5067D}"/>
              </a:ext>
            </a:extLst>
          </p:cNvPr>
          <p:cNvSpPr txBox="1"/>
          <p:nvPr/>
        </p:nvSpPr>
        <p:spPr>
          <a:xfrm>
            <a:off x="799208" y="1521206"/>
            <a:ext cx="10593584" cy="1200329"/>
          </a:xfrm>
          <a:prstGeom prst="rect">
            <a:avLst/>
          </a:prstGeom>
          <a:noFill/>
        </p:spPr>
        <p:txBody>
          <a:bodyPr wrap="square" rtlCol="0">
            <a:spAutoFit/>
          </a:bodyPr>
          <a:lstStyle/>
          <a:p>
            <a:r>
              <a:rPr lang="en-US" dirty="0">
                <a:solidFill>
                  <a:schemeClr val="bg1"/>
                </a:solidFill>
                <a:latin typeface="Century Gothic" panose="020B0502020202020204" pitchFamily="34" charset="0"/>
              </a:rPr>
              <a:t>On our website, you can find the SEND offer for every subject, which outlines reasonable adjustments, provision and additional support that can be provided to learners within each of the main areas of SEND need.</a:t>
            </a:r>
          </a:p>
          <a:p>
            <a:r>
              <a:rPr lang="en-US" dirty="0">
                <a:solidFill>
                  <a:schemeClr val="bg1"/>
                </a:solidFill>
                <a:latin typeface="Century Gothic" panose="020B0502020202020204" pitchFamily="34" charset="0"/>
              </a:rPr>
              <a:t>Here are some examples – Maths, Music and MFL.</a:t>
            </a:r>
            <a:endParaRPr lang="en-GB" dirty="0">
              <a:solidFill>
                <a:schemeClr val="bg1"/>
              </a:solidFill>
              <a:latin typeface="Century Gothic" panose="020B0502020202020204" pitchFamily="34" charset="0"/>
            </a:endParaRPr>
          </a:p>
        </p:txBody>
      </p:sp>
      <p:pic>
        <p:nvPicPr>
          <p:cNvPr id="4" name="Picture 3" descr="A picture containing text, screenshot, document, font&#10;&#10;Description automatically generated">
            <a:extLst>
              <a:ext uri="{FF2B5EF4-FFF2-40B4-BE49-F238E27FC236}">
                <a16:creationId xmlns:a16="http://schemas.microsoft.com/office/drawing/2014/main" id="{18606C5F-39D5-C808-D97C-9B0AA980A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98" y="2819016"/>
            <a:ext cx="2851395" cy="3748010"/>
          </a:xfrm>
          <a:prstGeom prst="rect">
            <a:avLst/>
          </a:prstGeom>
        </p:spPr>
      </p:pic>
      <p:pic>
        <p:nvPicPr>
          <p:cNvPr id="7" name="Picture 6" descr="A picture containing text, screenshot, document, font&#10;&#10;Description automatically generated">
            <a:extLst>
              <a:ext uri="{FF2B5EF4-FFF2-40B4-BE49-F238E27FC236}">
                <a16:creationId xmlns:a16="http://schemas.microsoft.com/office/drawing/2014/main" id="{6FC8D49D-4A33-DDD1-3E45-DD4C6A7CB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984" y="2802488"/>
            <a:ext cx="2855856" cy="3764538"/>
          </a:xfrm>
          <a:prstGeom prst="rect">
            <a:avLst/>
          </a:prstGeom>
        </p:spPr>
      </p:pic>
      <p:pic>
        <p:nvPicPr>
          <p:cNvPr id="9" name="Picture 8" descr="A picture containing text, screenshot, font, document&#10;&#10;Description automatically generated">
            <a:extLst>
              <a:ext uri="{FF2B5EF4-FFF2-40B4-BE49-F238E27FC236}">
                <a16:creationId xmlns:a16="http://schemas.microsoft.com/office/drawing/2014/main" id="{5CAB46DA-3B09-7F5E-4B7F-BF2F7B99B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831" y="2809639"/>
            <a:ext cx="2979556" cy="3764539"/>
          </a:xfrm>
          <a:prstGeom prst="rect">
            <a:avLst/>
          </a:prstGeom>
        </p:spPr>
      </p:pic>
    </p:spTree>
    <p:extLst>
      <p:ext uri="{BB962C8B-B14F-4D97-AF65-F5344CB8AC3E}">
        <p14:creationId xmlns:p14="http://schemas.microsoft.com/office/powerpoint/2010/main" val="382072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b="1" u="sng" dirty="0">
                <a:solidFill>
                  <a:srgbClr val="002060"/>
                </a:solidFill>
                <a:effectLst/>
                <a:latin typeface="Century Gothic" panose="020B0502020202020204" pitchFamily="34" charset="0"/>
                <a:ea typeface="Times New Roman" panose="02020603050405020304" pitchFamily="18" charset="0"/>
              </a:rPr>
              <a:t>How do we evaluate the effectiveness of SEN provision</a:t>
            </a:r>
            <a:r>
              <a:rPr lang="en-GB" sz="2400" b="1" u="sng" dirty="0">
                <a:solidFill>
                  <a:srgbClr val="002060"/>
                </a:solidFill>
                <a:effectLst/>
                <a:latin typeface="Century Gothic" panose="020B0502020202020204" pitchFamily="34" charset="0"/>
                <a:ea typeface="Times New Roman" panose="02020603050405020304" pitchFamily="18" charset="0"/>
              </a:rPr>
              <a:t>?</a:t>
            </a:r>
            <a:endParaRPr lang="en-GB" sz="2400" dirty="0">
              <a:solidFill>
                <a:srgbClr val="002060"/>
              </a:solidFill>
              <a:effectLst/>
              <a:latin typeface="Century Gothic" panose="020B0502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extBox 2">
            <a:extLst>
              <a:ext uri="{FF2B5EF4-FFF2-40B4-BE49-F238E27FC236}">
                <a16:creationId xmlns:a16="http://schemas.microsoft.com/office/drawing/2014/main" id="{76471F81-731A-79CD-7ED7-2EAA04B11EBC}"/>
              </a:ext>
            </a:extLst>
          </p:cNvPr>
          <p:cNvGraphicFramePr/>
          <p:nvPr>
            <p:extLst>
              <p:ext uri="{D42A27DB-BD31-4B8C-83A1-F6EECF244321}">
                <p14:modId xmlns:p14="http://schemas.microsoft.com/office/powerpoint/2010/main" val="2880866451"/>
              </p:ext>
            </p:extLst>
          </p:nvPr>
        </p:nvGraphicFramePr>
        <p:xfrm>
          <a:off x="3049172" y="1447358"/>
          <a:ext cx="7023976" cy="4953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2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961269-C468-373E-B596-89FEB2D08904}"/>
              </a:ext>
            </a:extLst>
          </p:cNvPr>
          <p:cNvSpPr/>
          <p:nvPr/>
        </p:nvSpPr>
        <p:spPr>
          <a:xfrm>
            <a:off x="0" y="210415"/>
            <a:ext cx="12192000" cy="819469"/>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entury Gothic" panose="020B0502020202020204" pitchFamily="34" charset="0"/>
              </a:rPr>
              <a:t>Inclusion at </a:t>
            </a:r>
            <a:r>
              <a:rPr lang="en-US" sz="3600" b="1" dirty="0" err="1">
                <a:solidFill>
                  <a:srgbClr val="002060"/>
                </a:solidFill>
                <a:latin typeface="Century Gothic" panose="020B0502020202020204" pitchFamily="34" charset="0"/>
              </a:rPr>
              <a:t>Hawkesley</a:t>
            </a:r>
            <a:r>
              <a:rPr lang="en-US" sz="3600" b="1" dirty="0">
                <a:solidFill>
                  <a:srgbClr val="002060"/>
                </a:solidFill>
                <a:latin typeface="Century Gothic" panose="020B0502020202020204" pitchFamily="34" charset="0"/>
              </a:rPr>
              <a:t> Church Primary Academy</a:t>
            </a:r>
            <a:endParaRPr lang="en-GB" sz="36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0" y="0"/>
            <a:ext cx="12192000" cy="210415"/>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with medium confidence">
            <a:extLst>
              <a:ext uri="{FF2B5EF4-FFF2-40B4-BE49-F238E27FC236}">
                <a16:creationId xmlns:a16="http://schemas.microsoft.com/office/drawing/2014/main" id="{09E94470-5452-C573-BA11-0AFE19E37BA5}"/>
              </a:ext>
            </a:extLst>
          </p:cNvPr>
          <p:cNvPicPr>
            <a:picLocks noChangeAspect="1"/>
          </p:cNvPicPr>
          <p:nvPr/>
        </p:nvPicPr>
        <p:blipFill rotWithShape="1">
          <a:blip r:embed="rId2">
            <a:extLst>
              <a:ext uri="{28A0092B-C50C-407E-A947-70E740481C1C}">
                <a14:useLocalDpi xmlns:a14="http://schemas.microsoft.com/office/drawing/2010/main" val="0"/>
              </a:ext>
            </a:extLst>
          </a:blip>
          <a:srcRect l="6086" t="14564" r="82525" b="76615"/>
          <a:stretch/>
        </p:blipFill>
        <p:spPr>
          <a:xfrm>
            <a:off x="150055" y="390610"/>
            <a:ext cx="419009" cy="459077"/>
          </a:xfrm>
          <a:prstGeom prst="rect">
            <a:avLst/>
          </a:prstGeom>
        </p:spPr>
      </p:pic>
      <p:pic>
        <p:nvPicPr>
          <p:cNvPr id="1026" name="Picture 2" descr="Let Your Light Shine Inspirational Sun Stock Illustration 1903269079 |  Shutterstock">
            <a:extLst>
              <a:ext uri="{FF2B5EF4-FFF2-40B4-BE49-F238E27FC236}">
                <a16:creationId xmlns:a16="http://schemas.microsoft.com/office/drawing/2014/main" id="{9F6EBFE9-A18E-981C-FB89-5624528725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7796559" y="1618135"/>
            <a:ext cx="4395441" cy="43759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with medium confidence">
            <a:extLst>
              <a:ext uri="{FF2B5EF4-FFF2-40B4-BE49-F238E27FC236}">
                <a16:creationId xmlns:a16="http://schemas.microsoft.com/office/drawing/2014/main" id="{79252FC9-AE83-FA64-576A-A9B6D9E56627}"/>
              </a:ext>
            </a:extLst>
          </p:cNvPr>
          <p:cNvPicPr>
            <a:picLocks noChangeAspect="1"/>
          </p:cNvPicPr>
          <p:nvPr/>
        </p:nvPicPr>
        <p:blipFill rotWithShape="1">
          <a:blip r:embed="rId2">
            <a:extLst>
              <a:ext uri="{28A0092B-C50C-407E-A947-70E740481C1C}">
                <a14:useLocalDpi xmlns:a14="http://schemas.microsoft.com/office/drawing/2010/main" val="0"/>
              </a:ext>
            </a:extLst>
          </a:blip>
          <a:srcRect l="6086" t="14564" r="82525" b="76615"/>
          <a:stretch/>
        </p:blipFill>
        <p:spPr>
          <a:xfrm>
            <a:off x="11622936" y="417064"/>
            <a:ext cx="419009" cy="459077"/>
          </a:xfrm>
          <a:prstGeom prst="rect">
            <a:avLst/>
          </a:prstGeom>
        </p:spPr>
      </p:pic>
      <p:graphicFrame>
        <p:nvGraphicFramePr>
          <p:cNvPr id="1028" name="TextBox 5">
            <a:extLst>
              <a:ext uri="{FF2B5EF4-FFF2-40B4-BE49-F238E27FC236}">
                <a16:creationId xmlns:a16="http://schemas.microsoft.com/office/drawing/2014/main" id="{D728B86A-47E5-99FD-0ACC-2717DC2C0924}"/>
              </a:ext>
            </a:extLst>
          </p:cNvPr>
          <p:cNvGraphicFramePr/>
          <p:nvPr>
            <p:extLst>
              <p:ext uri="{D42A27DB-BD31-4B8C-83A1-F6EECF244321}">
                <p14:modId xmlns:p14="http://schemas.microsoft.com/office/powerpoint/2010/main" val="509733053"/>
              </p:ext>
            </p:extLst>
          </p:nvPr>
        </p:nvGraphicFramePr>
        <p:xfrm>
          <a:off x="150055" y="1918154"/>
          <a:ext cx="7776497" cy="3886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762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How are parents/carers involved with their child’s journey? </a:t>
            </a:r>
            <a:endParaRPr lang="en-GB" sz="36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4,713 Parents Teaching Children Cartoon Images, Stock Photos &amp; Vectors |  Shutterstock">
            <a:extLst>
              <a:ext uri="{FF2B5EF4-FFF2-40B4-BE49-F238E27FC236}">
                <a16:creationId xmlns:a16="http://schemas.microsoft.com/office/drawing/2014/main" id="{6953BBC6-4593-15C6-FA0E-D9B188BCF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84" t="9517" r="9858" b="21912"/>
          <a:stretch/>
        </p:blipFill>
        <p:spPr bwMode="auto">
          <a:xfrm>
            <a:off x="8189304" y="2110152"/>
            <a:ext cx="3585354" cy="33532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72" name="TextBox 2">
            <a:extLst>
              <a:ext uri="{FF2B5EF4-FFF2-40B4-BE49-F238E27FC236}">
                <a16:creationId xmlns:a16="http://schemas.microsoft.com/office/drawing/2014/main" id="{2B08512E-C649-07E1-CE0A-88A415F96310}"/>
              </a:ext>
            </a:extLst>
          </p:cNvPr>
          <p:cNvGraphicFramePr/>
          <p:nvPr>
            <p:extLst>
              <p:ext uri="{D42A27DB-BD31-4B8C-83A1-F6EECF244321}">
                <p14:modId xmlns:p14="http://schemas.microsoft.com/office/powerpoint/2010/main" val="4164887755"/>
              </p:ext>
            </p:extLst>
          </p:nvPr>
        </p:nvGraphicFramePr>
        <p:xfrm>
          <a:off x="325128" y="1613100"/>
          <a:ext cx="7539048" cy="4347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39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How do we involve the children in their journey? </a:t>
            </a:r>
            <a:endParaRPr lang="en-GB" sz="40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Student Cartoon Images – Browse 428,423 Stock Photos, Vectors, and Video |  Adobe Stock">
            <a:extLst>
              <a:ext uri="{FF2B5EF4-FFF2-40B4-BE49-F238E27FC236}">
                <a16:creationId xmlns:a16="http://schemas.microsoft.com/office/drawing/2014/main" id="{95641CE8-689B-A6AC-620F-DFED3A244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048" y="2675684"/>
            <a:ext cx="4944717" cy="26255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9957D8-E560-7C08-DDA3-EEAB1D70C6B6}"/>
              </a:ext>
            </a:extLst>
          </p:cNvPr>
          <p:cNvSpPr txBox="1"/>
          <p:nvPr/>
        </p:nvSpPr>
        <p:spPr>
          <a:xfrm>
            <a:off x="169227" y="1457823"/>
            <a:ext cx="6737595" cy="5211876"/>
          </a:xfrm>
          <a:prstGeom prst="rect">
            <a:avLst/>
          </a:prstGeom>
          <a:noFill/>
        </p:spPr>
        <p:txBody>
          <a:bodyPr wrap="square">
            <a:spAutoFit/>
          </a:bodyPr>
          <a:lstStyle/>
          <a:p>
            <a:pPr algn="just">
              <a:lnSpc>
                <a:spcPct val="107000"/>
              </a:lnSpc>
              <a:spcAft>
                <a:spcPts val="800"/>
              </a:spcAft>
            </a:pPr>
            <a:r>
              <a:rPr lang="en-GB"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Whenever possible, the views of the children are listened to and acted upon. This is true in all areas of school but especially for those with Special Educational Needs. </a:t>
            </a:r>
          </a:p>
          <a:p>
            <a:pPr algn="just">
              <a:lnSpc>
                <a:spcPct val="107000"/>
              </a:lnSpc>
              <a:spcAft>
                <a:spcPts val="800"/>
              </a:spcAft>
            </a:pPr>
            <a:r>
              <a:rPr lang="en-GB"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We work hard to tailor support that children themselves are comfortable and happy with. Children are invited to take part in termly reviews and when appropriate, are invited to SSPP and EHCP reviews.</a:t>
            </a:r>
          </a:p>
          <a:p>
            <a:pPr algn="just">
              <a:lnSpc>
                <a:spcPct val="107000"/>
              </a:lnSpc>
              <a:spcAft>
                <a:spcPts val="800"/>
              </a:spcAft>
            </a:pPr>
            <a:r>
              <a:rPr lang="en-GB"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Within SEND Parents’ Evenings, teachers share/review the child’s SEND pupil profile which provides characteristic description, additional needs, provision required, recent achievement and provides opportunity to gather parent and pupil voice. These meetings occur termly.</a:t>
            </a:r>
            <a:endParaRPr lang="en-GB"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028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What training do </a:t>
            </a:r>
            <a:r>
              <a:rPr lang="en-GB" sz="2400" b="1" u="sng"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teaching s</a:t>
            </a:r>
            <a:r>
              <a:rPr lang="en-GB" sz="24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taff receive to support children with SEND?</a:t>
            </a:r>
            <a:endPar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Teacher Training Should Include Three-Year Teacher Apprenticeships |  Attainment and Assessment | The Headteacher">
            <a:extLst>
              <a:ext uri="{FF2B5EF4-FFF2-40B4-BE49-F238E27FC236}">
                <a16:creationId xmlns:a16="http://schemas.microsoft.com/office/drawing/2014/main" id="{C64425BA-21BD-77D1-CD78-8957171E8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222" y="2603251"/>
            <a:ext cx="4707437" cy="2854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39B61A-1ECA-7838-64EA-807D2F38BEE3}"/>
              </a:ext>
            </a:extLst>
          </p:cNvPr>
          <p:cNvSpPr txBox="1"/>
          <p:nvPr/>
        </p:nvSpPr>
        <p:spPr>
          <a:xfrm>
            <a:off x="796896" y="1352063"/>
            <a:ext cx="6098344" cy="5415457"/>
          </a:xfrm>
          <a:prstGeom prst="rect">
            <a:avLst/>
          </a:prstGeom>
          <a:noFill/>
        </p:spPr>
        <p:txBody>
          <a:bodyPr wrap="square">
            <a:spAutoFit/>
          </a:bodyPr>
          <a:lstStyle/>
          <a:p>
            <a:pPr>
              <a:lnSpc>
                <a:spcPct val="107000"/>
              </a:lnSpc>
              <a:spcAft>
                <a:spcPts val="800"/>
              </a:spcAft>
            </a:pPr>
            <a:r>
              <a:rPr lang="en-GB"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Staff receive regular training from Senior leaders, as well as the SENDCO, in the delivery of quality first teaching in the classroom. </a:t>
            </a:r>
            <a:endPar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Those who have children with a diagnosis or specific concerns, may receive training from one of our external agencies including the Learning, Language and School Support (LLaSS) teacher, the Communication and Autism (CAT) team, our speech and language therapist, our Educational Psychologist or disability support team</a:t>
            </a:r>
          </a:p>
          <a:p>
            <a:pPr>
              <a:lnSpc>
                <a:spcPct val="107000"/>
              </a:lnSpc>
              <a:spcAft>
                <a:spcPts val="800"/>
              </a:spcAft>
            </a:pPr>
            <a:r>
              <a:rPr lang="en-GB"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Staff also receive personalised behaviour support training from Beacon SEMH support if a child’s needs has an effect of their behaviour. All staff receive annual training on Asthma and Allergy management.</a:t>
            </a:r>
          </a:p>
          <a:p>
            <a:pPr>
              <a:lnSpc>
                <a:spcPct val="107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SEND will always remain a priority when planning training for staff.</a:t>
            </a:r>
            <a:endParaRPr lang="en-GB" sz="1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36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8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How accessible our school environment?</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Accessibility icons set cartoon style Royalty Free Vector">
            <a:extLst>
              <a:ext uri="{FF2B5EF4-FFF2-40B4-BE49-F238E27FC236}">
                <a16:creationId xmlns:a16="http://schemas.microsoft.com/office/drawing/2014/main" id="{BA8772EE-6126-82EA-9D00-ED99748373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6"/>
          <a:stretch/>
        </p:blipFill>
        <p:spPr bwMode="auto">
          <a:xfrm>
            <a:off x="3739303" y="1717721"/>
            <a:ext cx="4712628" cy="46830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30032C-69D7-6B9D-1428-1AA27F0FDB16}"/>
              </a:ext>
            </a:extLst>
          </p:cNvPr>
          <p:cNvSpPr/>
          <p:nvPr/>
        </p:nvSpPr>
        <p:spPr>
          <a:xfrm>
            <a:off x="796896" y="2117918"/>
            <a:ext cx="2537147" cy="16522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a:t>
            </a:r>
            <a:r>
              <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ur school is wheelchair accessible and we have disabled toilets.</a:t>
            </a:r>
            <a:r>
              <a:rPr lang="en-GB" sz="16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The school is all on the ground floor.</a:t>
            </a:r>
            <a:endParaRPr lang="en-GB" sz="1600" dirty="0">
              <a:solidFill>
                <a:srgbClr val="002060"/>
              </a:solidFill>
              <a:latin typeface="Century Gothic" panose="020B0502020202020204" pitchFamily="34" charset="0"/>
            </a:endParaRPr>
          </a:p>
        </p:txBody>
      </p:sp>
      <p:sp>
        <p:nvSpPr>
          <p:cNvPr id="3" name="Rectangle 2">
            <a:extLst>
              <a:ext uri="{FF2B5EF4-FFF2-40B4-BE49-F238E27FC236}">
                <a16:creationId xmlns:a16="http://schemas.microsoft.com/office/drawing/2014/main" id="{42F408DB-764A-6167-589C-9774655A1E8D}"/>
              </a:ext>
            </a:extLst>
          </p:cNvPr>
          <p:cNvSpPr/>
          <p:nvPr/>
        </p:nvSpPr>
        <p:spPr>
          <a:xfrm>
            <a:off x="796896" y="4330878"/>
            <a:ext cx="2537147" cy="197848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Working environments are adapted as much as possible for children who require low sensory, quiet/calming areas with minimal opportunity for distraction.</a:t>
            </a:r>
            <a:endParaRPr lang="en-GB" sz="1600" dirty="0">
              <a:solidFill>
                <a:srgbClr val="002060"/>
              </a:solidFill>
              <a:latin typeface="Century Gothic" panose="020B0502020202020204" pitchFamily="34" charset="0"/>
            </a:endParaRPr>
          </a:p>
        </p:txBody>
      </p:sp>
      <p:sp>
        <p:nvSpPr>
          <p:cNvPr id="4" name="Rectangle 3">
            <a:extLst>
              <a:ext uri="{FF2B5EF4-FFF2-40B4-BE49-F238E27FC236}">
                <a16:creationId xmlns:a16="http://schemas.microsoft.com/office/drawing/2014/main" id="{91BC6B65-8536-0BE5-C5E5-6E11D51FD35D}"/>
              </a:ext>
            </a:extLst>
          </p:cNvPr>
          <p:cNvSpPr/>
          <p:nvPr/>
        </p:nvSpPr>
        <p:spPr>
          <a:xfrm>
            <a:off x="8962090" y="1764696"/>
            <a:ext cx="2537147" cy="16522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Residentials/day trips have detailed risk assessments completed and we ensure all needs are catered for.</a:t>
            </a:r>
            <a:endParaRPr lang="en-GB" sz="1600" dirty="0">
              <a:solidFill>
                <a:srgbClr val="002060"/>
              </a:solidFill>
              <a:latin typeface="Century Gothic" panose="020B0502020202020204" pitchFamily="34" charset="0"/>
            </a:endParaRPr>
          </a:p>
        </p:txBody>
      </p:sp>
      <p:sp>
        <p:nvSpPr>
          <p:cNvPr id="6" name="Rectangle 5">
            <a:extLst>
              <a:ext uri="{FF2B5EF4-FFF2-40B4-BE49-F238E27FC236}">
                <a16:creationId xmlns:a16="http://schemas.microsoft.com/office/drawing/2014/main" id="{2959150A-75AB-9B5D-CFE0-9BEF10596A9B}"/>
              </a:ext>
            </a:extLst>
          </p:cNvPr>
          <p:cNvSpPr/>
          <p:nvPr/>
        </p:nvSpPr>
        <p:spPr>
          <a:xfrm>
            <a:off x="8857191" y="4028507"/>
            <a:ext cx="3244915" cy="225280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lnSpc>
                <a:spcPct val="107000"/>
              </a:lnSpc>
              <a:spcAft>
                <a:spcPts val="800"/>
              </a:spcAft>
            </a:pPr>
            <a:r>
              <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Reasonable adjustments are made for any learners who require additional support around school.</a:t>
            </a:r>
          </a:p>
          <a:p>
            <a:pPr lvl="0" algn="ctr">
              <a:lnSpc>
                <a:spcPct val="107000"/>
              </a:lnSpc>
              <a:spcAft>
                <a:spcPts val="800"/>
              </a:spcAft>
            </a:pPr>
            <a:r>
              <a:rPr lang="en-GB" sz="16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Risk assessments are made and shared with staff/parents for those with physical disabilities or an injury.</a:t>
            </a:r>
            <a:endParaRPr lang="en-GB" sz="16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6335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4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What is Birmingham’s Local Offer for SEND and where can I find it?</a:t>
            </a:r>
            <a:endPar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birmingham-city-council-vector-logo | My Family Our Needs">
            <a:extLst>
              <a:ext uri="{FF2B5EF4-FFF2-40B4-BE49-F238E27FC236}">
                <a16:creationId xmlns:a16="http://schemas.microsoft.com/office/drawing/2014/main" id="{76A0B7E1-A465-DF72-2C1E-BDA00EF5D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634" y="4015260"/>
            <a:ext cx="4544158" cy="25245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48FA5E-77F8-6B45-1BC0-542D1D20A7BB}"/>
              </a:ext>
            </a:extLst>
          </p:cNvPr>
          <p:cNvSpPr txBox="1"/>
          <p:nvPr/>
        </p:nvSpPr>
        <p:spPr>
          <a:xfrm>
            <a:off x="799208" y="1534892"/>
            <a:ext cx="10722232" cy="2350580"/>
          </a:xfrm>
          <a:prstGeom prst="rect">
            <a:avLst/>
          </a:prstGeom>
          <a:noFill/>
        </p:spPr>
        <p:txBody>
          <a:bodyPr wrap="square">
            <a:spAutoFit/>
          </a:bodyPr>
          <a:lstStyle/>
          <a:p>
            <a:pPr>
              <a:lnSpc>
                <a:spcPct val="107000"/>
              </a:lnSpc>
              <a:spcAft>
                <a:spcPts val="800"/>
              </a:spcAft>
            </a:pPr>
            <a:r>
              <a:rPr lang="en-GB"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Birmingham’s Local Offer identifies what is available for those children in Birmingham with a Special Educational Need. </a:t>
            </a:r>
          </a:p>
          <a:p>
            <a:pPr>
              <a:lnSpc>
                <a:spcPct val="107000"/>
              </a:lnSpc>
              <a:spcAft>
                <a:spcPts val="800"/>
              </a:spcAft>
            </a:pPr>
            <a:r>
              <a:rPr lang="en-GB"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The link for this can be found here - </a:t>
            </a:r>
            <a:r>
              <a:rPr lang="en-GB" sz="2000"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Local Offer Birmingham | SEND Advice, support and Information</a:t>
            </a:r>
            <a:endParaRPr lang="en-GB"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Contact details for Birmingham’s SEND support service:</a:t>
            </a:r>
          </a:p>
          <a:p>
            <a:pPr>
              <a:lnSpc>
                <a:spcPct val="107000"/>
              </a:lnSpc>
              <a:spcAft>
                <a:spcPts val="800"/>
              </a:spcAft>
            </a:pPr>
            <a:r>
              <a:rPr lang="en-GB"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Birmingham SENDIASS Tel. 0121 303 5004, Email: sendiass@birmingham.gov.uk</a:t>
            </a:r>
          </a:p>
        </p:txBody>
      </p:sp>
      <p:pic>
        <p:nvPicPr>
          <p:cNvPr id="11268" name="Picture 4" descr="SENDIASS Cabinet Report | Local Offer Birmingham">
            <a:extLst>
              <a:ext uri="{FF2B5EF4-FFF2-40B4-BE49-F238E27FC236}">
                <a16:creationId xmlns:a16="http://schemas.microsoft.com/office/drawing/2014/main" id="{CA430B5D-CB6E-AC69-3EE3-F34D1EC06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08" y="4125166"/>
            <a:ext cx="4782871" cy="244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379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0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If I am unhappy, who shall I speak to first?</a:t>
            </a:r>
          </a:p>
          <a:p>
            <a:pPr algn="ctr">
              <a:lnSpc>
                <a:spcPct val="107000"/>
              </a:lnSpc>
              <a:spcAft>
                <a:spcPts val="800"/>
              </a:spcAft>
            </a:pPr>
            <a:r>
              <a:rPr lang="en-GB" sz="20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How do I make a complaint?</a:t>
            </a:r>
            <a:endParaRPr lang="en-GB"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53E79F9-7647-10B4-0BA9-9A9D9365EA70}"/>
              </a:ext>
            </a:extLst>
          </p:cNvPr>
          <p:cNvSpPr txBox="1"/>
          <p:nvPr/>
        </p:nvSpPr>
        <p:spPr>
          <a:xfrm>
            <a:off x="799208" y="1765189"/>
            <a:ext cx="10593584" cy="4731745"/>
          </a:xfrm>
          <a:prstGeom prst="rect">
            <a:avLst/>
          </a:prstGeom>
          <a:noFill/>
        </p:spPr>
        <p:txBody>
          <a:bodyPr wrap="square">
            <a:spAutoFit/>
          </a:bodyPr>
          <a:lstStyle/>
          <a:p>
            <a:pPr>
              <a:lnSpc>
                <a:spcPct val="107000"/>
              </a:lnSpc>
              <a:spcAft>
                <a:spcPts val="800"/>
              </a:spcAft>
            </a:pPr>
            <a:r>
              <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 the event of any complaint being made, the SENCo should be contacted in the first instance; should the matter remain unresolved:</a:t>
            </a:r>
          </a:p>
          <a:p>
            <a:pPr>
              <a:lnSpc>
                <a:spcPct val="107000"/>
              </a:lnSpc>
              <a:spcAft>
                <a:spcPts val="800"/>
              </a:spcAft>
            </a:pPr>
            <a:r>
              <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The case will be passed to the Head teacher for further investigation and reported to the SEND Governor, Larry Wright.</a:t>
            </a:r>
          </a:p>
          <a:p>
            <a:pPr>
              <a:lnSpc>
                <a:spcPct val="107000"/>
              </a:lnSpc>
              <a:spcAft>
                <a:spcPts val="800"/>
              </a:spcAft>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These are the recommended stages of complaint:</a:t>
            </a:r>
          </a:p>
          <a:p>
            <a:pPr>
              <a:lnSpc>
                <a:spcPct val="107000"/>
              </a:lnSpc>
              <a:spcAft>
                <a:spcPts val="800"/>
              </a:spcAft>
            </a:pPr>
            <a:endPar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Class Teacher</a:t>
            </a:r>
          </a:p>
          <a:p>
            <a:pPr marL="342900" indent="-342900">
              <a:lnSpc>
                <a:spcPct val="107000"/>
              </a:lnSpc>
              <a:spcAft>
                <a:spcPts val="800"/>
              </a:spcAft>
              <a:buAutoNum type="arabicPeriod"/>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SENDCO</a:t>
            </a:r>
          </a:p>
          <a:p>
            <a:pPr marL="342900" indent="-342900">
              <a:lnSpc>
                <a:spcPct val="107000"/>
              </a:lnSpc>
              <a:spcAft>
                <a:spcPts val="800"/>
              </a:spcAft>
              <a:buAutoNum type="arabicPeriod"/>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Head Teacher</a:t>
            </a:r>
          </a:p>
          <a:p>
            <a:pPr marL="342900" indent="-342900">
              <a:lnSpc>
                <a:spcPct val="107000"/>
              </a:lnSpc>
              <a:spcAft>
                <a:spcPts val="800"/>
              </a:spcAft>
              <a:buAutoNum type="arabicPeriod"/>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Lead Governor for SEND, Rev. Larry Wright</a:t>
            </a:r>
          </a:p>
        </p:txBody>
      </p:sp>
      <p:pic>
        <p:nvPicPr>
          <p:cNvPr id="12290" name="Picture 2" descr="Proper Complaint Management as an Opportunity for Company Success: Tips &amp;  Tricks - zenloop">
            <a:extLst>
              <a:ext uri="{FF2B5EF4-FFF2-40B4-BE49-F238E27FC236}">
                <a16:creationId xmlns:a16="http://schemas.microsoft.com/office/drawing/2014/main" id="{C47CC176-FBD8-B91C-F72A-EA78B43B1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747" y="4279932"/>
            <a:ext cx="3300045" cy="172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58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Useful Links to SEND Services</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D7D112E-EBCD-FC92-A251-7FD542FC2E96}"/>
              </a:ext>
            </a:extLst>
          </p:cNvPr>
          <p:cNvSpPr txBox="1"/>
          <p:nvPr/>
        </p:nvSpPr>
        <p:spPr>
          <a:xfrm>
            <a:off x="798825" y="1534892"/>
            <a:ext cx="10593584" cy="3881384"/>
          </a:xfrm>
          <a:prstGeom prst="rect">
            <a:avLst/>
          </a:prstGeom>
          <a:noFill/>
        </p:spPr>
        <p:txBody>
          <a:bodyPr wrap="square">
            <a:spAutoFit/>
          </a:bodyPr>
          <a:lstStyle/>
          <a:p>
            <a:pPr>
              <a:lnSpc>
                <a:spcPct val="107000"/>
              </a:lnSpc>
              <a:spcAft>
                <a:spcPts val="800"/>
              </a:spcAft>
            </a:pPr>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BCBC Speech &amp; Language Therapy - </a:t>
            </a:r>
            <a:r>
              <a:rPr lang="en-US" sz="2000" dirty="0">
                <a:solidFill>
                  <a:schemeClr val="bg1"/>
                </a:solidFill>
                <a:hlinkClick r:id="rId2">
                  <a:extLst>
                    <a:ext uri="{A12FA001-AC4F-418D-AE19-62706E023703}">
                      <ahyp:hlinkClr xmlns:ahyp="http://schemas.microsoft.com/office/drawing/2018/hyperlinkcolor" val="tx"/>
                    </a:ext>
                  </a:extLst>
                </a:hlinkClick>
              </a:rPr>
              <a:t>Birmingham Speech and Language Therapy Service : Birmingham Community Healthcare (bhamcommunity.nhs.uk)</a:t>
            </a:r>
            <a:endPar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SENAR - </a:t>
            </a:r>
            <a:r>
              <a:rPr lang="en-GB" sz="2000" dirty="0">
                <a:hlinkClick r:id="rId3"/>
              </a:rPr>
              <a:t>Contact - Local Offer Birmingham</a:t>
            </a:r>
            <a:b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br>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SCHOOL WEBSITE - </a:t>
            </a:r>
            <a:r>
              <a:rPr lang="en-US" sz="2000" dirty="0" err="1">
                <a:solidFill>
                  <a:srgbClr val="0563C1"/>
                </a:solidFill>
                <a:hlinkClick r:id="rId4">
                  <a:extLst>
                    <a:ext uri="{A12FA001-AC4F-418D-AE19-62706E023703}">
                      <ahyp:hlinkClr xmlns:ahyp="http://schemas.microsoft.com/office/drawing/2018/hyperlinkcolor" val="tx"/>
                    </a:ext>
                  </a:extLst>
                </a:hlinkClick>
              </a:rPr>
              <a:t>Hawkesley</a:t>
            </a:r>
            <a:r>
              <a:rPr lang="en-US" sz="2000" dirty="0">
                <a:solidFill>
                  <a:schemeClr val="bg1"/>
                </a:solidFill>
                <a:hlinkClick r:id="rId4">
                  <a:extLst>
                    <a:ext uri="{A12FA001-AC4F-418D-AE19-62706E023703}">
                      <ahyp:hlinkClr xmlns:ahyp="http://schemas.microsoft.com/office/drawing/2018/hyperlinkcolor" val="tx"/>
                    </a:ext>
                  </a:extLst>
                </a:hlinkClick>
              </a:rPr>
              <a:t> Church Primary Academy - Home</a:t>
            </a:r>
            <a:endPar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Forward Thinking Birmingham - </a:t>
            </a:r>
            <a:r>
              <a:rPr lang="en-GB" sz="2000" dirty="0">
                <a:solidFill>
                  <a:schemeClr val="bg1"/>
                </a:solidFill>
                <a:hlinkClick r:id="rId5">
                  <a:extLst>
                    <a:ext uri="{A12FA001-AC4F-418D-AE19-62706E023703}">
                      <ahyp:hlinkClr xmlns:ahyp="http://schemas.microsoft.com/office/drawing/2018/hyperlinkcolor" val="tx"/>
                    </a:ext>
                  </a:extLst>
                </a:hlinkClick>
              </a:rPr>
              <a:t>Home | Forward Thinking Birmingham</a:t>
            </a:r>
            <a:endParaRPr lang="en-GB" sz="2000" dirty="0">
              <a:solidFill>
                <a:schemeClr val="bg1"/>
              </a:solidFill>
            </a:endParaRPr>
          </a:p>
          <a:p>
            <a:pPr>
              <a:lnSpc>
                <a:spcPct val="107000"/>
              </a:lnSpc>
              <a:spcAft>
                <a:spcPts val="800"/>
              </a:spcAft>
            </a:pPr>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Central Autism Team - </a:t>
            </a:r>
            <a:r>
              <a:rPr lang="en-US" sz="2000" dirty="0">
                <a:solidFill>
                  <a:schemeClr val="bg1"/>
                </a:solidFill>
                <a:hlinkClick r:id="rId6">
                  <a:extLst>
                    <a:ext uri="{A12FA001-AC4F-418D-AE19-62706E023703}">
                      <ahyp:hlinkClr xmlns:ahyp="http://schemas.microsoft.com/office/drawing/2018/hyperlinkcolor" val="tx"/>
                    </a:ext>
                  </a:extLst>
                </a:hlinkClick>
              </a:rPr>
              <a:t>Communication &amp; Autism Team – Access to Education (birmingham.gov.uk)</a:t>
            </a:r>
            <a:endPar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Educational Psychology Service – </a:t>
            </a:r>
            <a:r>
              <a:rPr lang="en-US" sz="2000" dirty="0">
                <a:solidFill>
                  <a:schemeClr val="bg1"/>
                </a:solidFill>
                <a:hlinkClick r:id="rId7">
                  <a:extLst>
                    <a:ext uri="{A12FA001-AC4F-418D-AE19-62706E023703}">
                      <ahyp:hlinkClr xmlns:ahyp="http://schemas.microsoft.com/office/drawing/2018/hyperlinkcolor" val="tx"/>
                    </a:ext>
                  </a:extLst>
                </a:hlinkClick>
              </a:rPr>
              <a:t>Birmingham Educational Psychology Service | Birmingham Education Support Services</a:t>
            </a:r>
            <a:endParaRPr lang="en-GB"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Pupil &amp; School Support - </a:t>
            </a:r>
            <a:r>
              <a:rPr lang="en-US" sz="2000" dirty="0">
                <a:solidFill>
                  <a:schemeClr val="bg1"/>
                </a:solidFill>
                <a:hlinkClick r:id="rId8">
                  <a:extLst>
                    <a:ext uri="{A12FA001-AC4F-418D-AE19-62706E023703}">
                      <ahyp:hlinkClr xmlns:ahyp="http://schemas.microsoft.com/office/drawing/2018/hyperlinkcolor" val="tx"/>
                    </a:ext>
                  </a:extLst>
                </a:hlinkClick>
              </a:rPr>
              <a:t>Pupil &amp; School Support – Access to Education (birmingham.gov.uk)</a:t>
            </a:r>
            <a:endParaRPr lang="en-US" sz="2000" dirty="0">
              <a:solidFill>
                <a:schemeClr val="bg1"/>
              </a:solidFill>
            </a:endParaRPr>
          </a:p>
        </p:txBody>
      </p:sp>
      <p:pic>
        <p:nvPicPr>
          <p:cNvPr id="14342" name="Picture 6" descr="Thumbs Up Transparent GIFs | Tenor">
            <a:extLst>
              <a:ext uri="{FF2B5EF4-FFF2-40B4-BE49-F238E27FC236}">
                <a16:creationId xmlns:a16="http://schemas.microsoft.com/office/drawing/2014/main" id="{71624730-4726-67A5-5EBB-49B574B41B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67360" y="2246926"/>
            <a:ext cx="1820165" cy="182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66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Glossary of SEND Terms and Acronyms</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64540BA-B5F3-B7D1-D2D2-FF7A4CEA078C}"/>
              </a:ext>
            </a:extLst>
          </p:cNvPr>
          <p:cNvSpPr txBox="1"/>
          <p:nvPr/>
        </p:nvSpPr>
        <p:spPr>
          <a:xfrm>
            <a:off x="725431" y="1431437"/>
            <a:ext cx="11280437" cy="5324535"/>
          </a:xfrm>
          <a:prstGeom prst="rect">
            <a:avLst/>
          </a:prstGeom>
          <a:noFill/>
        </p:spPr>
        <p:txBody>
          <a:bodyPr wrap="square">
            <a:spAutoFit/>
          </a:bodyPr>
          <a:lstStyle/>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SEND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Special Educational Needs and Disabilities</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SENDCO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Special Educational Needs and Disabilities Co-</a:t>
            </a:r>
            <a:r>
              <a:rPr lang="en-US" sz="20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ordinator</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EHCP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Educational Health Care Plan</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SSPP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Special Support Provision Plan</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LLaSS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Language, Learning and School Support</a:t>
            </a: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CAT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Central Autism Team</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EP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Educational Psychologist</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SALT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Speech &amp; Language Therapist</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OT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Occupational Therapist</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EYFS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Early Years Foundation Stage (Nursery &amp; Reception)</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KS1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Key Stage 1 (Years 1-2)</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962150" algn="l"/>
              </a:tabLst>
            </a:pPr>
            <a:r>
              <a:rPr lang="en-US"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KS2 – </a:t>
            </a:r>
            <a:r>
              <a:rPr lang="en-US"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Key Stage 2 (Years 3-6)</a:t>
            </a:r>
          </a:p>
          <a:p>
            <a:pPr>
              <a:spcAft>
                <a:spcPts val="800"/>
              </a:spcAft>
              <a:tabLst>
                <a:tab pos="1962150" algn="l"/>
              </a:tabLst>
            </a:pPr>
            <a:r>
              <a:rPr lang="en-US"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QFT</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r>
              <a:rPr lang="en-US"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r>
              <a:rPr lang="en-US"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Quality First Teaching</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Confused Vector Art, Icons, and Graphics for Free Download">
            <a:extLst>
              <a:ext uri="{FF2B5EF4-FFF2-40B4-BE49-F238E27FC236}">
                <a16:creationId xmlns:a16="http://schemas.microsoft.com/office/drawing/2014/main" id="{37B057D5-C4E1-7366-CE71-B0F0B118D0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43" t="5741" r="23087" b="6716"/>
          <a:stretch/>
        </p:blipFill>
        <p:spPr bwMode="auto">
          <a:xfrm>
            <a:off x="8992294" y="2514615"/>
            <a:ext cx="3013574" cy="36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07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961269-C468-373E-B596-89FEB2D08904}"/>
              </a:ext>
            </a:extLst>
          </p:cNvPr>
          <p:cNvSpPr/>
          <p:nvPr/>
        </p:nvSpPr>
        <p:spPr>
          <a:xfrm>
            <a:off x="0" y="210415"/>
            <a:ext cx="12192000" cy="819469"/>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entury Gothic" panose="020B0502020202020204" pitchFamily="34" charset="0"/>
              </a:rPr>
              <a:t>Built upon the foundations of Christian Faith</a:t>
            </a:r>
            <a:endParaRPr lang="en-GB" sz="36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0" y="0"/>
            <a:ext cx="12192000" cy="210415"/>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and white photo of a cross and a black and white photo of a cross&#10;&#10;Description automatically generated with low confidence">
            <a:extLst>
              <a:ext uri="{FF2B5EF4-FFF2-40B4-BE49-F238E27FC236}">
                <a16:creationId xmlns:a16="http://schemas.microsoft.com/office/drawing/2014/main" id="{4587E9F7-B1EE-D08F-17C9-7E85619EC659}"/>
              </a:ext>
            </a:extLst>
          </p:cNvPr>
          <p:cNvPicPr>
            <a:picLocks noChangeAspect="1"/>
          </p:cNvPicPr>
          <p:nvPr/>
        </p:nvPicPr>
        <p:blipFill>
          <a:blip r:embed="rId2">
            <a:extLst>
              <a:ext uri="{28A0092B-C50C-407E-A947-70E740481C1C}">
                <a14:useLocalDpi xmlns:a14="http://schemas.microsoft.com/office/drawing/2010/main" val="0"/>
              </a:ext>
            </a:extLst>
          </a:blip>
          <a:srcRect r="50014" b="21095"/>
          <a:stretch>
            <a:fillRect/>
          </a:stretch>
        </p:blipFill>
        <p:spPr>
          <a:xfrm>
            <a:off x="3275274" y="1351510"/>
            <a:ext cx="5641452" cy="5002721"/>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66AC220A-AC6C-1BF1-4E55-A26D24D3E9A3}"/>
              </a:ext>
            </a:extLst>
          </p:cNvPr>
          <p:cNvPicPr>
            <a:picLocks noChangeAspect="1"/>
          </p:cNvPicPr>
          <p:nvPr/>
        </p:nvPicPr>
        <p:blipFill rotWithShape="1">
          <a:blip r:embed="rId3">
            <a:extLst>
              <a:ext uri="{28A0092B-C50C-407E-A947-70E740481C1C}">
                <a14:useLocalDpi xmlns:a14="http://schemas.microsoft.com/office/drawing/2010/main" val="0"/>
              </a:ext>
            </a:extLst>
          </a:blip>
          <a:srcRect l="6086" t="14564" r="82525" b="76615"/>
          <a:stretch/>
        </p:blipFill>
        <p:spPr>
          <a:xfrm>
            <a:off x="150055" y="390610"/>
            <a:ext cx="419009" cy="459077"/>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3F15367E-2508-CB3C-ADB0-4D49A64FFB76}"/>
              </a:ext>
            </a:extLst>
          </p:cNvPr>
          <p:cNvPicPr>
            <a:picLocks noChangeAspect="1"/>
          </p:cNvPicPr>
          <p:nvPr/>
        </p:nvPicPr>
        <p:blipFill rotWithShape="1">
          <a:blip r:embed="rId3">
            <a:extLst>
              <a:ext uri="{28A0092B-C50C-407E-A947-70E740481C1C}">
                <a14:useLocalDpi xmlns:a14="http://schemas.microsoft.com/office/drawing/2010/main" val="0"/>
              </a:ext>
            </a:extLst>
          </a:blip>
          <a:srcRect l="6086" t="14564" r="82525" b="76615"/>
          <a:stretch/>
        </p:blipFill>
        <p:spPr>
          <a:xfrm>
            <a:off x="11622936" y="417064"/>
            <a:ext cx="419009" cy="459077"/>
          </a:xfrm>
          <a:prstGeom prst="rect">
            <a:avLst/>
          </a:prstGeom>
        </p:spPr>
      </p:pic>
    </p:spTree>
    <p:extLst>
      <p:ext uri="{BB962C8B-B14F-4D97-AF65-F5344CB8AC3E}">
        <p14:creationId xmlns:p14="http://schemas.microsoft.com/office/powerpoint/2010/main" val="423026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961269-C468-373E-B596-89FEB2D08904}"/>
              </a:ext>
            </a:extLst>
          </p:cNvPr>
          <p:cNvSpPr/>
          <p:nvPr/>
        </p:nvSpPr>
        <p:spPr>
          <a:xfrm>
            <a:off x="0" y="210415"/>
            <a:ext cx="12192000" cy="819469"/>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entury Gothic" panose="020B0502020202020204" pitchFamily="34" charset="0"/>
              </a:rPr>
              <a:t>Hawkesley’s</a:t>
            </a:r>
            <a:r>
              <a:rPr lang="en-US" sz="3600" b="1" dirty="0">
                <a:solidFill>
                  <a:srgbClr val="002060"/>
                </a:solidFill>
                <a:latin typeface="Century Gothic" panose="020B0502020202020204" pitchFamily="34" charset="0"/>
              </a:rPr>
              <a:t> – Lighthouse Keepers’ Approach</a:t>
            </a:r>
            <a:endParaRPr lang="en-GB" sz="36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0" y="0"/>
            <a:ext cx="12192000" cy="210415"/>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10;&#10;Description automatically generated with medium confidence">
            <a:extLst>
              <a:ext uri="{FF2B5EF4-FFF2-40B4-BE49-F238E27FC236}">
                <a16:creationId xmlns:a16="http://schemas.microsoft.com/office/drawing/2014/main" id="{09E94470-5452-C573-BA11-0AFE19E37BA5}"/>
              </a:ext>
            </a:extLst>
          </p:cNvPr>
          <p:cNvPicPr>
            <a:picLocks noChangeAspect="1"/>
          </p:cNvPicPr>
          <p:nvPr/>
        </p:nvPicPr>
        <p:blipFill rotWithShape="1">
          <a:blip r:embed="rId2">
            <a:extLst>
              <a:ext uri="{28A0092B-C50C-407E-A947-70E740481C1C}">
                <a14:useLocalDpi xmlns:a14="http://schemas.microsoft.com/office/drawing/2010/main" val="0"/>
              </a:ext>
            </a:extLst>
          </a:blip>
          <a:srcRect l="6086" t="14564" r="82525" b="76615"/>
          <a:stretch/>
        </p:blipFill>
        <p:spPr>
          <a:xfrm>
            <a:off x="150055" y="390610"/>
            <a:ext cx="419009" cy="459077"/>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79252FC9-AE83-FA64-576A-A9B6D9E56627}"/>
              </a:ext>
            </a:extLst>
          </p:cNvPr>
          <p:cNvPicPr>
            <a:picLocks noChangeAspect="1"/>
          </p:cNvPicPr>
          <p:nvPr/>
        </p:nvPicPr>
        <p:blipFill rotWithShape="1">
          <a:blip r:embed="rId2">
            <a:extLst>
              <a:ext uri="{28A0092B-C50C-407E-A947-70E740481C1C}">
                <a14:useLocalDpi xmlns:a14="http://schemas.microsoft.com/office/drawing/2010/main" val="0"/>
              </a:ext>
            </a:extLst>
          </a:blip>
          <a:srcRect l="6086" t="14564" r="82525" b="76615"/>
          <a:stretch/>
        </p:blipFill>
        <p:spPr>
          <a:xfrm>
            <a:off x="11622936" y="417064"/>
            <a:ext cx="419009" cy="459077"/>
          </a:xfrm>
          <a:prstGeom prst="rect">
            <a:avLst/>
          </a:prstGeom>
        </p:spPr>
      </p:pic>
      <p:pic>
        <p:nvPicPr>
          <p:cNvPr id="3" name="Picture 4">
            <a:extLst>
              <a:ext uri="{FF2B5EF4-FFF2-40B4-BE49-F238E27FC236}">
                <a16:creationId xmlns:a16="http://schemas.microsoft.com/office/drawing/2014/main" id="{80A7A724-104A-99D2-DECE-D98724078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15" r="10185"/>
          <a:stretch/>
        </p:blipFill>
        <p:spPr bwMode="auto">
          <a:xfrm>
            <a:off x="211900" y="1417386"/>
            <a:ext cx="3746304" cy="3746304"/>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06E94B-401D-3EAE-B8E8-D83D41EE81BA}"/>
              </a:ext>
            </a:extLst>
          </p:cNvPr>
          <p:cNvSpPr txBox="1"/>
          <p:nvPr/>
        </p:nvSpPr>
        <p:spPr>
          <a:xfrm>
            <a:off x="0" y="5326676"/>
            <a:ext cx="4171895" cy="830997"/>
          </a:xfrm>
          <a:prstGeom prst="rect">
            <a:avLst/>
          </a:prstGeom>
          <a:noFill/>
        </p:spPr>
        <p:txBody>
          <a:bodyPr wrap="square" rtlCol="0">
            <a:spAutoFit/>
          </a:bodyPr>
          <a:lstStyle/>
          <a:p>
            <a:pPr algn="ctr"/>
            <a:r>
              <a:rPr lang="en-US" sz="2400" b="1" i="1" dirty="0"/>
              <a:t>‘Shining in the darkness, guiding you through the storm’</a:t>
            </a:r>
            <a:endParaRPr lang="en-GB" sz="2400" b="1" i="1" dirty="0"/>
          </a:p>
        </p:txBody>
      </p:sp>
      <p:graphicFrame>
        <p:nvGraphicFramePr>
          <p:cNvPr id="12" name="TextBox 6">
            <a:extLst>
              <a:ext uri="{FF2B5EF4-FFF2-40B4-BE49-F238E27FC236}">
                <a16:creationId xmlns:a16="http://schemas.microsoft.com/office/drawing/2014/main" id="{17B22963-7E0C-2AAA-B918-7D8088BB3734}"/>
              </a:ext>
            </a:extLst>
          </p:cNvPr>
          <p:cNvGraphicFramePr/>
          <p:nvPr>
            <p:extLst>
              <p:ext uri="{D42A27DB-BD31-4B8C-83A1-F6EECF244321}">
                <p14:modId xmlns:p14="http://schemas.microsoft.com/office/powerpoint/2010/main" val="381871382"/>
              </p:ext>
            </p:extLst>
          </p:nvPr>
        </p:nvGraphicFramePr>
        <p:xfrm>
          <a:off x="4121834" y="1353828"/>
          <a:ext cx="7920111" cy="4803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701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Who can I ask for help if I have a concern about my child?</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52BBF4FB-C602-0A52-586D-C1D70D787AF9}"/>
              </a:ext>
            </a:extLst>
          </p:cNvPr>
          <p:cNvSpPr/>
          <p:nvPr/>
        </p:nvSpPr>
        <p:spPr>
          <a:xfrm>
            <a:off x="3803374" y="3021496"/>
            <a:ext cx="4002156" cy="16565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rgbClr val="002060"/>
                </a:solidFill>
                <a:latin typeface="Century Gothic" panose="020B0502020202020204" pitchFamily="34" charset="0"/>
              </a:rPr>
              <a:t>Who you can talk to…</a:t>
            </a:r>
            <a:endParaRPr lang="en-GB" sz="2400" dirty="0">
              <a:solidFill>
                <a:srgbClr val="002060"/>
              </a:solidFill>
              <a:latin typeface="Century Gothic" panose="020B0502020202020204" pitchFamily="34" charset="0"/>
            </a:endParaRPr>
          </a:p>
        </p:txBody>
      </p:sp>
      <p:sp>
        <p:nvSpPr>
          <p:cNvPr id="3" name="Oval 2">
            <a:extLst>
              <a:ext uri="{FF2B5EF4-FFF2-40B4-BE49-F238E27FC236}">
                <a16:creationId xmlns:a16="http://schemas.microsoft.com/office/drawing/2014/main" id="{12DE313E-8AD1-718A-7E0E-B30DEAEC1F2A}"/>
              </a:ext>
            </a:extLst>
          </p:cNvPr>
          <p:cNvSpPr/>
          <p:nvPr/>
        </p:nvSpPr>
        <p:spPr>
          <a:xfrm>
            <a:off x="2200799" y="1481542"/>
            <a:ext cx="2729948" cy="13227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Attendance &amp; Learning Mentor</a:t>
            </a:r>
          </a:p>
          <a:p>
            <a:pPr algn="ctr"/>
            <a:r>
              <a:rPr lang="en-US" dirty="0"/>
              <a:t>(</a:t>
            </a:r>
            <a:r>
              <a:rPr lang="en-US" dirty="0" err="1"/>
              <a:t>Mrs</a:t>
            </a:r>
            <a:r>
              <a:rPr lang="en-US" dirty="0"/>
              <a:t> Grainger)</a:t>
            </a:r>
          </a:p>
        </p:txBody>
      </p:sp>
      <p:sp>
        <p:nvSpPr>
          <p:cNvPr id="6" name="Oval 5">
            <a:extLst>
              <a:ext uri="{FF2B5EF4-FFF2-40B4-BE49-F238E27FC236}">
                <a16:creationId xmlns:a16="http://schemas.microsoft.com/office/drawing/2014/main" id="{9B38665C-2735-7A26-7E18-99B4ECA1D7FD}"/>
              </a:ext>
            </a:extLst>
          </p:cNvPr>
          <p:cNvSpPr/>
          <p:nvPr/>
        </p:nvSpPr>
        <p:spPr>
          <a:xfrm>
            <a:off x="8734121" y="2360113"/>
            <a:ext cx="2729948" cy="13227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Teaching Assistants</a:t>
            </a:r>
            <a:endParaRPr lang="en-GB" dirty="0"/>
          </a:p>
        </p:txBody>
      </p:sp>
      <p:sp>
        <p:nvSpPr>
          <p:cNvPr id="7" name="Oval 6">
            <a:extLst>
              <a:ext uri="{FF2B5EF4-FFF2-40B4-BE49-F238E27FC236}">
                <a16:creationId xmlns:a16="http://schemas.microsoft.com/office/drawing/2014/main" id="{A69117D7-8EE7-B50E-1204-6099D46998B2}"/>
              </a:ext>
            </a:extLst>
          </p:cNvPr>
          <p:cNvSpPr/>
          <p:nvPr/>
        </p:nvSpPr>
        <p:spPr>
          <a:xfrm>
            <a:off x="5804452" y="1378289"/>
            <a:ext cx="2729948" cy="13227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Class Teachers</a:t>
            </a:r>
            <a:endParaRPr lang="en-GB" dirty="0"/>
          </a:p>
        </p:txBody>
      </p:sp>
      <p:sp>
        <p:nvSpPr>
          <p:cNvPr id="8" name="Oval 7">
            <a:extLst>
              <a:ext uri="{FF2B5EF4-FFF2-40B4-BE49-F238E27FC236}">
                <a16:creationId xmlns:a16="http://schemas.microsoft.com/office/drawing/2014/main" id="{6F6B3F69-5167-A8D8-8C1F-6858CE868A96}"/>
              </a:ext>
            </a:extLst>
          </p:cNvPr>
          <p:cNvSpPr/>
          <p:nvPr/>
        </p:nvSpPr>
        <p:spPr>
          <a:xfrm>
            <a:off x="4533112" y="4895206"/>
            <a:ext cx="2729948" cy="13227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Senior Leadership Team (SLT)</a:t>
            </a:r>
            <a:endParaRPr lang="en-GB" dirty="0"/>
          </a:p>
        </p:txBody>
      </p:sp>
      <p:sp>
        <p:nvSpPr>
          <p:cNvPr id="9" name="Oval 8">
            <a:extLst>
              <a:ext uri="{FF2B5EF4-FFF2-40B4-BE49-F238E27FC236}">
                <a16:creationId xmlns:a16="http://schemas.microsoft.com/office/drawing/2014/main" id="{A50ED3DA-D85E-DA9F-F338-142ADC73389E}"/>
              </a:ext>
            </a:extLst>
          </p:cNvPr>
          <p:cNvSpPr/>
          <p:nvPr/>
        </p:nvSpPr>
        <p:spPr>
          <a:xfrm>
            <a:off x="740660" y="4678017"/>
            <a:ext cx="2729948" cy="13227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Inclusion Leader &amp; SENDCO</a:t>
            </a:r>
          </a:p>
          <a:p>
            <a:pPr algn="ctr"/>
            <a:r>
              <a:rPr lang="en-US" dirty="0"/>
              <a:t>(</a:t>
            </a:r>
            <a:r>
              <a:rPr lang="en-US" dirty="0" err="1"/>
              <a:t>Mr</a:t>
            </a:r>
            <a:r>
              <a:rPr lang="en-US" dirty="0"/>
              <a:t> Sale)</a:t>
            </a:r>
            <a:endParaRPr lang="en-GB" dirty="0"/>
          </a:p>
        </p:txBody>
      </p:sp>
      <p:sp>
        <p:nvSpPr>
          <p:cNvPr id="11" name="Oval 10">
            <a:extLst>
              <a:ext uri="{FF2B5EF4-FFF2-40B4-BE49-F238E27FC236}">
                <a16:creationId xmlns:a16="http://schemas.microsoft.com/office/drawing/2014/main" id="{48F3191B-41D2-B2CC-62FA-33C501EBCA8B}"/>
              </a:ext>
            </a:extLst>
          </p:cNvPr>
          <p:cNvSpPr/>
          <p:nvPr/>
        </p:nvSpPr>
        <p:spPr>
          <a:xfrm>
            <a:off x="8720626" y="4483924"/>
            <a:ext cx="2729948" cy="13227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Office Staff</a:t>
            </a:r>
          </a:p>
          <a:p>
            <a:pPr algn="ctr"/>
            <a:r>
              <a:rPr lang="en-US" dirty="0"/>
              <a:t>(</a:t>
            </a:r>
            <a:r>
              <a:rPr lang="en-US" dirty="0" err="1"/>
              <a:t>Mrs</a:t>
            </a:r>
            <a:r>
              <a:rPr lang="en-US" dirty="0"/>
              <a:t> Pigott &amp; </a:t>
            </a:r>
            <a:r>
              <a:rPr lang="en-US" dirty="0" err="1"/>
              <a:t>Mrs</a:t>
            </a:r>
            <a:r>
              <a:rPr lang="en-US" dirty="0"/>
              <a:t> Smith)</a:t>
            </a:r>
            <a:endParaRPr lang="en-GB" dirty="0"/>
          </a:p>
        </p:txBody>
      </p:sp>
      <p:sp>
        <p:nvSpPr>
          <p:cNvPr id="4" name="Oval 3">
            <a:extLst>
              <a:ext uri="{FF2B5EF4-FFF2-40B4-BE49-F238E27FC236}">
                <a16:creationId xmlns:a16="http://schemas.microsoft.com/office/drawing/2014/main" id="{23EE62D0-C22F-8680-7442-A1DB65972D03}"/>
              </a:ext>
            </a:extLst>
          </p:cNvPr>
          <p:cNvSpPr/>
          <p:nvPr/>
        </p:nvSpPr>
        <p:spPr>
          <a:xfrm>
            <a:off x="425476" y="2746692"/>
            <a:ext cx="2729948" cy="132276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Family Support Worker</a:t>
            </a:r>
          </a:p>
          <a:p>
            <a:pPr algn="ctr"/>
            <a:r>
              <a:rPr lang="en-US" dirty="0"/>
              <a:t>(</a:t>
            </a:r>
            <a:r>
              <a:rPr lang="en-US" dirty="0" err="1"/>
              <a:t>Mrs</a:t>
            </a:r>
            <a:r>
              <a:rPr lang="en-US" dirty="0"/>
              <a:t> Preston-Hunt)</a:t>
            </a:r>
            <a:endParaRPr lang="en-GB" dirty="0"/>
          </a:p>
        </p:txBody>
      </p:sp>
    </p:spTree>
    <p:extLst>
      <p:ext uri="{BB962C8B-B14F-4D97-AF65-F5344CB8AC3E}">
        <p14:creationId xmlns:p14="http://schemas.microsoft.com/office/powerpoint/2010/main" val="15806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Who is the SENDCO?</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8D18EFA-6146-70B8-AE0C-140C84F40749}"/>
              </a:ext>
            </a:extLst>
          </p:cNvPr>
          <p:cNvSpPr txBox="1"/>
          <p:nvPr/>
        </p:nvSpPr>
        <p:spPr>
          <a:xfrm>
            <a:off x="775683" y="1443452"/>
            <a:ext cx="6096000" cy="5202514"/>
          </a:xfrm>
          <a:prstGeom prst="rect">
            <a:avLst/>
          </a:prstGeom>
          <a:noFill/>
        </p:spPr>
        <p:txBody>
          <a:bodyPr wrap="square">
            <a:spAutoFit/>
          </a:bodyPr>
          <a:lstStyle/>
          <a:p>
            <a:r>
              <a:rPr lang="en-US" sz="1600" dirty="0">
                <a:solidFill>
                  <a:schemeClr val="bg1"/>
                </a:solidFill>
                <a:latin typeface="Century Gothic" panose="020B0502020202020204" pitchFamily="34" charset="0"/>
              </a:rPr>
              <a:t>Our Inclusion Leader and SENDCO is </a:t>
            </a:r>
            <a:r>
              <a:rPr lang="en-US" sz="1600" dirty="0" err="1">
                <a:solidFill>
                  <a:schemeClr val="bg1"/>
                </a:solidFill>
                <a:latin typeface="Century Gothic" panose="020B0502020202020204" pitchFamily="34" charset="0"/>
              </a:rPr>
              <a:t>Mr</a:t>
            </a:r>
            <a:r>
              <a:rPr lang="en-US" sz="1600" dirty="0">
                <a:solidFill>
                  <a:schemeClr val="bg1"/>
                </a:solidFill>
                <a:latin typeface="Century Gothic" panose="020B0502020202020204" pitchFamily="34" charset="0"/>
              </a:rPr>
              <a:t> Adam Sale.</a:t>
            </a:r>
          </a:p>
          <a:p>
            <a:endParaRPr lang="en-US" sz="1600" dirty="0">
              <a:solidFill>
                <a:schemeClr val="bg1"/>
              </a:solidFill>
              <a:latin typeface="Century Gothic" panose="020B0502020202020204" pitchFamily="34" charset="0"/>
            </a:endParaRPr>
          </a:p>
          <a:p>
            <a:r>
              <a:rPr lang="en-US" sz="1600" dirty="0" err="1">
                <a:solidFill>
                  <a:schemeClr val="bg1"/>
                </a:solidFill>
                <a:latin typeface="Century Gothic" panose="020B0502020202020204" pitchFamily="34" charset="0"/>
              </a:rPr>
              <a:t>Mr</a:t>
            </a:r>
            <a:r>
              <a:rPr lang="en-US" sz="1600" dirty="0">
                <a:solidFill>
                  <a:schemeClr val="bg1"/>
                </a:solidFill>
                <a:latin typeface="Century Gothic" panose="020B0502020202020204" pitchFamily="34" charset="0"/>
              </a:rPr>
              <a:t> Sale has been at </a:t>
            </a:r>
            <a:r>
              <a:rPr lang="en-US" sz="1600" dirty="0" err="1">
                <a:solidFill>
                  <a:schemeClr val="bg1"/>
                </a:solidFill>
                <a:latin typeface="Century Gothic" panose="020B0502020202020204" pitchFamily="34" charset="0"/>
              </a:rPr>
              <a:t>Hawkesley</a:t>
            </a:r>
            <a:r>
              <a:rPr lang="en-US" sz="1600" dirty="0">
                <a:solidFill>
                  <a:schemeClr val="bg1"/>
                </a:solidFill>
                <a:latin typeface="Century Gothic" panose="020B0502020202020204" pitchFamily="34" charset="0"/>
              </a:rPr>
              <a:t> Church Primary Academy since 2018 and has been the designated SENDCO since September 2022. He completed his National SENDCO Award with the University of Birmingham in July 2023.</a:t>
            </a:r>
          </a:p>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The SENDCO’s role is to oversee and manage the provision and support for children with SEND throughout the school.</a:t>
            </a:r>
          </a:p>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We have an open-door policy, please do not hesitate to get in touch if you have a query about SEND provision and support.</a:t>
            </a:r>
          </a:p>
          <a:p>
            <a:endParaRPr lang="en-US" sz="1600" dirty="0">
              <a:solidFill>
                <a:schemeClr val="bg1"/>
              </a:solidFill>
              <a:latin typeface="Century Gothic" panose="020B0502020202020204" pitchFamily="34" charset="0"/>
            </a:endParaRPr>
          </a:p>
          <a:p>
            <a:pPr>
              <a:lnSpc>
                <a:spcPct val="107000"/>
              </a:lnSpc>
              <a:spcAft>
                <a:spcPts val="800"/>
              </a:spcAft>
            </a:pP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If you need to contact Mr Sale, please contact the school on 0121 459 6467 or email: enquiry@hawkesley.bham.sch.uk. With the subject add ‘FAO Mr Sale SENDCO’</a:t>
            </a:r>
          </a:p>
          <a:p>
            <a:pPr>
              <a:lnSpc>
                <a:spcPct val="107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Alternatively, you can approach me in person when you see me outside during drop-off or pick-up times.</a:t>
            </a:r>
            <a:endPar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descr="A person smiling for a selfie&#10;&#10;AI-generated content may be incorrect.">
            <a:extLst>
              <a:ext uri="{FF2B5EF4-FFF2-40B4-BE49-F238E27FC236}">
                <a16:creationId xmlns:a16="http://schemas.microsoft.com/office/drawing/2014/main" id="{A533B681-4496-B5B0-875E-BD07C7CF3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365" y="1443452"/>
            <a:ext cx="4372515" cy="5055392"/>
          </a:xfrm>
          <a:prstGeom prst="rect">
            <a:avLst/>
          </a:prstGeom>
        </p:spPr>
      </p:pic>
    </p:spTree>
    <p:extLst>
      <p:ext uri="{BB962C8B-B14F-4D97-AF65-F5344CB8AC3E}">
        <p14:creationId xmlns:p14="http://schemas.microsoft.com/office/powerpoint/2010/main" val="32816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What is a Special Educational Need or Disability (SEND)?</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06D2E20-2DD6-7DE1-27F2-7449179BF8B1}"/>
              </a:ext>
            </a:extLst>
          </p:cNvPr>
          <p:cNvSpPr txBox="1"/>
          <p:nvPr/>
        </p:nvSpPr>
        <p:spPr>
          <a:xfrm>
            <a:off x="159894" y="1519280"/>
            <a:ext cx="8746435" cy="4639603"/>
          </a:xfrm>
          <a:prstGeom prst="rect">
            <a:avLst/>
          </a:prstGeom>
          <a:noFill/>
        </p:spPr>
        <p:txBody>
          <a:bodyPr wrap="square">
            <a:spAutoFit/>
          </a:bodyPr>
          <a:lstStyle/>
          <a:p>
            <a:pPr algn="ctr">
              <a:lnSpc>
                <a:spcPct val="107000"/>
              </a:lnSpc>
              <a:spcAft>
                <a:spcPts val="800"/>
              </a:spcAft>
            </a:pPr>
            <a:r>
              <a:rPr lang="en-GB" sz="1600"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“Children have special educational needs if they have a learning difficulty which calls for special educational provision to be made for them.” - </a:t>
            </a: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Code of Practice, 2014</a:t>
            </a:r>
          </a:p>
          <a:p>
            <a:pPr>
              <a:lnSpc>
                <a:spcPct val="107000"/>
              </a:lnSpc>
              <a:spcAft>
                <a:spcPts val="800"/>
              </a:spcAft>
            </a:pP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What kind of SEND of do we provide provision for?</a:t>
            </a:r>
            <a:endPar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Cognition and Learning.</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This area of need refers to those children who learn at a slower pace than their peers, even with appropriate differentiation is put into place. It also can include dyslexia, dyscalculia and dyspraxia.</a:t>
            </a:r>
          </a:p>
          <a:p>
            <a:pPr marL="285750" lvl="0" indent="-285750">
              <a:lnSpc>
                <a:spcPct val="107000"/>
              </a:lnSpc>
              <a:spcAft>
                <a:spcPts val="800"/>
              </a:spcAft>
              <a:buFont typeface="Arial" panose="020B0604020202020204" pitchFamily="34" charset="0"/>
              <a:buChar char="•"/>
            </a:pP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Communication and Interaction Needs.</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This includes needs associated with: Autistic Spectrum Conditions, Speech &amp; Language delay</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and other c</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ommunication difficulties.</a:t>
            </a:r>
          </a:p>
          <a:p>
            <a:pPr marL="285750" indent="-285750">
              <a:lnSpc>
                <a:spcPct val="107000"/>
              </a:lnSpc>
              <a:spcAft>
                <a:spcPts val="800"/>
              </a:spcAft>
              <a:buFont typeface="Arial" panose="020B0604020202020204" pitchFamily="34" charset="0"/>
              <a:buChar char="•"/>
            </a:pP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Social, Emotional, Mental Health (SEMH) Needs.</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This includes additional needs around behaviour, social support groups, emotional well-being and difficulties with mental health.</a:t>
            </a:r>
          </a:p>
          <a:p>
            <a:pPr marL="285750" indent="-285750">
              <a:lnSpc>
                <a:spcPct val="107000"/>
              </a:lnSpc>
              <a:spcAft>
                <a:spcPts val="800"/>
              </a:spcAft>
              <a:buFont typeface="Arial" panose="020B0604020202020204" pitchFamily="34" charset="0"/>
              <a:buChar char="•"/>
            </a:pPr>
            <a:r>
              <a:rPr lang="en-GB"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Sensory and Physical Needs.</a:t>
            </a: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These are needs such as hearing impairment, physical needs, medical issues or wider sensory needs.</a:t>
            </a:r>
          </a:p>
          <a:p>
            <a:pPr>
              <a:lnSpc>
                <a:spcPct val="107000"/>
              </a:lnSpc>
              <a:spcAft>
                <a:spcPts val="800"/>
              </a:spcAft>
            </a:pPr>
            <a:r>
              <a:rPr lang="en-GB"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6" name="Picture 5" descr="Timeline&#10;&#10;Description automatically generated">
            <a:extLst>
              <a:ext uri="{FF2B5EF4-FFF2-40B4-BE49-F238E27FC236}">
                <a16:creationId xmlns:a16="http://schemas.microsoft.com/office/drawing/2014/main" id="{CA9A3F7D-D011-09AD-B0F5-B50E1BB372F3}"/>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78"/>
          <a:stretch/>
        </p:blipFill>
        <p:spPr>
          <a:xfrm>
            <a:off x="9066223" y="1963436"/>
            <a:ext cx="2858547" cy="4076128"/>
          </a:xfrm>
          <a:prstGeom prst="rect">
            <a:avLst/>
          </a:prstGeom>
        </p:spPr>
      </p:pic>
    </p:spTree>
    <p:extLst>
      <p:ext uri="{BB962C8B-B14F-4D97-AF65-F5344CB8AC3E}">
        <p14:creationId xmlns:p14="http://schemas.microsoft.com/office/powerpoint/2010/main" val="230487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Areas of Special Educational Needs at </a:t>
            </a:r>
            <a:r>
              <a:rPr lang="en-US" sz="2800" b="1" dirty="0" err="1">
                <a:solidFill>
                  <a:srgbClr val="002060"/>
                </a:solidFill>
                <a:latin typeface="Century Gothic" panose="020B0502020202020204" pitchFamily="34" charset="0"/>
              </a:rPr>
              <a:t>Hawkesley</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Exning Primary School - Does my child have a Special Educational Need ...">
            <a:extLst>
              <a:ext uri="{FF2B5EF4-FFF2-40B4-BE49-F238E27FC236}">
                <a16:creationId xmlns:a16="http://schemas.microsoft.com/office/drawing/2014/main" id="{C424A20A-0353-3045-1217-A9B67CE79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428" y="2008397"/>
            <a:ext cx="4133355" cy="41564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37D2D3-A08E-7BBF-1DBD-BC85CED1426E}"/>
              </a:ext>
            </a:extLst>
          </p:cNvPr>
          <p:cNvSpPr txBox="1"/>
          <p:nvPr/>
        </p:nvSpPr>
        <p:spPr>
          <a:xfrm>
            <a:off x="7864503" y="2453307"/>
            <a:ext cx="1200150" cy="369332"/>
          </a:xfrm>
          <a:prstGeom prst="rect">
            <a:avLst/>
          </a:prstGeom>
          <a:noFill/>
        </p:spPr>
        <p:txBody>
          <a:bodyPr wrap="square" rtlCol="0">
            <a:spAutoFit/>
          </a:bodyPr>
          <a:lstStyle/>
          <a:p>
            <a:pPr algn="ctr"/>
            <a:r>
              <a:rPr lang="en-GB" dirty="0">
                <a:solidFill>
                  <a:schemeClr val="bg1"/>
                </a:solidFill>
                <a:latin typeface="Century Gothic" panose="020B0502020202020204" pitchFamily="34" charset="0"/>
              </a:rPr>
              <a:t>26%</a:t>
            </a:r>
          </a:p>
        </p:txBody>
      </p:sp>
      <p:sp>
        <p:nvSpPr>
          <p:cNvPr id="7" name="TextBox 6">
            <a:extLst>
              <a:ext uri="{FF2B5EF4-FFF2-40B4-BE49-F238E27FC236}">
                <a16:creationId xmlns:a16="http://schemas.microsoft.com/office/drawing/2014/main" id="{B1F2401D-D697-DB82-17B9-389569BAD4FE}"/>
              </a:ext>
            </a:extLst>
          </p:cNvPr>
          <p:cNvSpPr txBox="1"/>
          <p:nvPr/>
        </p:nvSpPr>
        <p:spPr>
          <a:xfrm>
            <a:off x="2445026" y="2537127"/>
            <a:ext cx="1200150" cy="369332"/>
          </a:xfrm>
          <a:prstGeom prst="rect">
            <a:avLst/>
          </a:prstGeom>
          <a:noFill/>
        </p:spPr>
        <p:txBody>
          <a:bodyPr wrap="square" rtlCol="0">
            <a:spAutoFit/>
          </a:bodyPr>
          <a:lstStyle/>
          <a:p>
            <a:pPr algn="ctr"/>
            <a:r>
              <a:rPr lang="en-GB" dirty="0">
                <a:solidFill>
                  <a:schemeClr val="bg1"/>
                </a:solidFill>
                <a:latin typeface="Century Gothic" panose="020B0502020202020204" pitchFamily="34" charset="0"/>
              </a:rPr>
              <a:t>21%</a:t>
            </a:r>
          </a:p>
        </p:txBody>
      </p:sp>
      <p:sp>
        <p:nvSpPr>
          <p:cNvPr id="8" name="TextBox 7">
            <a:extLst>
              <a:ext uri="{FF2B5EF4-FFF2-40B4-BE49-F238E27FC236}">
                <a16:creationId xmlns:a16="http://schemas.microsoft.com/office/drawing/2014/main" id="{A76076A1-DCBA-CD43-5E40-CF67BAD47F99}"/>
              </a:ext>
            </a:extLst>
          </p:cNvPr>
          <p:cNvSpPr txBox="1"/>
          <p:nvPr/>
        </p:nvSpPr>
        <p:spPr>
          <a:xfrm>
            <a:off x="2439063" y="4693106"/>
            <a:ext cx="1200150" cy="369332"/>
          </a:xfrm>
          <a:prstGeom prst="rect">
            <a:avLst/>
          </a:prstGeom>
          <a:noFill/>
        </p:spPr>
        <p:txBody>
          <a:bodyPr wrap="square" rtlCol="0">
            <a:spAutoFit/>
          </a:bodyPr>
          <a:lstStyle/>
          <a:p>
            <a:pPr algn="ctr"/>
            <a:r>
              <a:rPr lang="en-GB" dirty="0">
                <a:solidFill>
                  <a:schemeClr val="bg1"/>
                </a:solidFill>
                <a:latin typeface="Century Gothic" panose="020B0502020202020204" pitchFamily="34" charset="0"/>
              </a:rPr>
              <a:t>49%</a:t>
            </a:r>
          </a:p>
        </p:txBody>
      </p:sp>
      <p:sp>
        <p:nvSpPr>
          <p:cNvPr id="9" name="TextBox 8">
            <a:extLst>
              <a:ext uri="{FF2B5EF4-FFF2-40B4-BE49-F238E27FC236}">
                <a16:creationId xmlns:a16="http://schemas.microsoft.com/office/drawing/2014/main" id="{09B93BAC-671D-D23E-1A5B-3C37C45B6DA5}"/>
              </a:ext>
            </a:extLst>
          </p:cNvPr>
          <p:cNvSpPr txBox="1"/>
          <p:nvPr/>
        </p:nvSpPr>
        <p:spPr>
          <a:xfrm>
            <a:off x="7864503" y="4718855"/>
            <a:ext cx="1200150" cy="369332"/>
          </a:xfrm>
          <a:prstGeom prst="rect">
            <a:avLst/>
          </a:prstGeom>
          <a:noFill/>
        </p:spPr>
        <p:txBody>
          <a:bodyPr wrap="square" rtlCol="0">
            <a:spAutoFit/>
          </a:bodyPr>
          <a:lstStyle/>
          <a:p>
            <a:pPr algn="ctr"/>
            <a:r>
              <a:rPr lang="en-GB" dirty="0">
                <a:solidFill>
                  <a:schemeClr val="bg1"/>
                </a:solidFill>
                <a:latin typeface="Century Gothic" panose="020B0502020202020204" pitchFamily="34" charset="0"/>
              </a:rPr>
              <a:t>8%</a:t>
            </a:r>
          </a:p>
        </p:txBody>
      </p:sp>
      <p:pic>
        <p:nvPicPr>
          <p:cNvPr id="11" name="Picture 6" descr="Communication Illustrations and Clip Art. 2,018,509 Communication royalty  free illustrations and drawings available to search from thousands of stock  vector EPS clipart graphic designers.">
            <a:extLst>
              <a:ext uri="{FF2B5EF4-FFF2-40B4-BE49-F238E27FC236}">
                <a16:creationId xmlns:a16="http://schemas.microsoft.com/office/drawing/2014/main" id="{4EE82E1E-1DEE-E8EB-C544-4733CCE6C9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52" r="14701" b="7058"/>
          <a:stretch/>
        </p:blipFill>
        <p:spPr bwMode="auto">
          <a:xfrm>
            <a:off x="621693" y="3867070"/>
            <a:ext cx="1925576" cy="21313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ocial and Emotional Needs of the Gifted Child - Gifted and Talented  Education at Waipipi School">
            <a:extLst>
              <a:ext uri="{FF2B5EF4-FFF2-40B4-BE49-F238E27FC236}">
                <a16:creationId xmlns:a16="http://schemas.microsoft.com/office/drawing/2014/main" id="{ABAA7E8C-F1D4-06B9-D1CA-50C0BAB5F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1684" y="1774738"/>
            <a:ext cx="2446782" cy="2153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ensory Processing Disorder Ultimate Guide | Growing Early Minds">
            <a:extLst>
              <a:ext uri="{FF2B5EF4-FFF2-40B4-BE49-F238E27FC236}">
                <a16:creationId xmlns:a16="http://schemas.microsoft.com/office/drawing/2014/main" id="{74E8E3A4-6285-AB44-14CE-B30FD40CC6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00" t="16356" r="6444" b="10932"/>
          <a:stretch/>
        </p:blipFill>
        <p:spPr bwMode="auto">
          <a:xfrm>
            <a:off x="9064653" y="4046160"/>
            <a:ext cx="2446782" cy="2050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Dark skinned kid struggling at school Royalty Free Vector">
            <a:extLst>
              <a:ext uri="{FF2B5EF4-FFF2-40B4-BE49-F238E27FC236}">
                <a16:creationId xmlns:a16="http://schemas.microsoft.com/office/drawing/2014/main" id="{06E7FE60-43AD-4EF5-8CF6-9DBA3C6A5B1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06" b="10932"/>
          <a:stretch/>
        </p:blipFill>
        <p:spPr bwMode="auto">
          <a:xfrm>
            <a:off x="415587" y="1759539"/>
            <a:ext cx="2221962" cy="19245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251765B-8180-4D12-2AF3-37A84F96F27F}"/>
              </a:ext>
            </a:extLst>
          </p:cNvPr>
          <p:cNvSpPr txBox="1"/>
          <p:nvPr/>
        </p:nvSpPr>
        <p:spPr>
          <a:xfrm>
            <a:off x="3457089" y="6338296"/>
            <a:ext cx="4891654" cy="369332"/>
          </a:xfrm>
          <a:prstGeom prst="rect">
            <a:avLst/>
          </a:prstGeom>
          <a:noFill/>
        </p:spPr>
        <p:txBody>
          <a:bodyPr wrap="square" rtlCol="0">
            <a:spAutoFit/>
          </a:bodyPr>
          <a:lstStyle/>
          <a:p>
            <a:r>
              <a:rPr lang="en-US" i="1" dirty="0">
                <a:solidFill>
                  <a:schemeClr val="bg1"/>
                </a:solidFill>
              </a:rPr>
              <a:t>*(%’s based on SEND Register as of Sept 2025)</a:t>
            </a:r>
            <a:endParaRPr lang="en-GB" i="1" dirty="0">
              <a:solidFill>
                <a:schemeClr val="bg1"/>
              </a:solidFill>
            </a:endParaRPr>
          </a:p>
        </p:txBody>
      </p:sp>
      <p:sp>
        <p:nvSpPr>
          <p:cNvPr id="3" name="TextBox 2">
            <a:extLst>
              <a:ext uri="{FF2B5EF4-FFF2-40B4-BE49-F238E27FC236}">
                <a16:creationId xmlns:a16="http://schemas.microsoft.com/office/drawing/2014/main" id="{23B751B5-20A9-E0D7-6AB2-C99C761668B3}"/>
              </a:ext>
            </a:extLst>
          </p:cNvPr>
          <p:cNvSpPr txBox="1"/>
          <p:nvPr/>
        </p:nvSpPr>
        <p:spPr>
          <a:xfrm>
            <a:off x="3661426" y="1349490"/>
            <a:ext cx="4891654" cy="646331"/>
          </a:xfrm>
          <a:prstGeom prst="rect">
            <a:avLst/>
          </a:prstGeom>
          <a:noFill/>
        </p:spPr>
        <p:txBody>
          <a:bodyPr wrap="square" rtlCol="0">
            <a:spAutoFit/>
          </a:bodyPr>
          <a:lstStyle/>
          <a:p>
            <a:pPr algn="ctr"/>
            <a:r>
              <a:rPr lang="en-US" i="1" dirty="0">
                <a:solidFill>
                  <a:schemeClr val="bg1"/>
                </a:solidFill>
              </a:rPr>
              <a:t>There are currently 54 children (25% of the school) recognised as having SEND*</a:t>
            </a:r>
            <a:endParaRPr lang="en-GB" i="1" dirty="0">
              <a:solidFill>
                <a:schemeClr val="bg1"/>
              </a:solidFill>
            </a:endParaRPr>
          </a:p>
        </p:txBody>
      </p:sp>
    </p:spTree>
    <p:extLst>
      <p:ext uri="{BB962C8B-B14F-4D97-AF65-F5344CB8AC3E}">
        <p14:creationId xmlns:p14="http://schemas.microsoft.com/office/powerpoint/2010/main" val="321453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1269-C468-373E-B596-89FEB2D08904}"/>
              </a:ext>
            </a:extLst>
          </p:cNvPr>
          <p:cNvSpPr/>
          <p:nvPr/>
        </p:nvSpPr>
        <p:spPr>
          <a:xfrm>
            <a:off x="799208" y="640029"/>
            <a:ext cx="10593584" cy="712034"/>
          </a:xfrm>
          <a:prstGeom prst="rect">
            <a:avLst/>
          </a:prstGeom>
          <a:solidFill>
            <a:srgbClr val="ED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entury Gothic" panose="020B0502020202020204" pitchFamily="34" charset="0"/>
              </a:rPr>
              <a:t>Who else do we work with to support those with SEND?</a:t>
            </a:r>
            <a:endParaRPr lang="en-GB" sz="28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696254DD-437D-77A4-1C87-6456F9DCA611}"/>
              </a:ext>
            </a:extLst>
          </p:cNvPr>
          <p:cNvSpPr/>
          <p:nvPr/>
        </p:nvSpPr>
        <p:spPr>
          <a:xfrm>
            <a:off x="799208" y="457200"/>
            <a:ext cx="10593584" cy="182829"/>
          </a:xfrm>
          <a:prstGeom prst="rect">
            <a:avLst/>
          </a:prstGeom>
          <a:solidFill>
            <a:srgbClr val="014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Exning Primary School - Does my child have a Special Educational Need ...">
            <a:extLst>
              <a:ext uri="{FF2B5EF4-FFF2-40B4-BE49-F238E27FC236}">
                <a16:creationId xmlns:a16="http://schemas.microsoft.com/office/drawing/2014/main" id="{BBD26E0A-DD3B-2421-8D62-64D60366C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548" y="1845837"/>
            <a:ext cx="4133355" cy="41564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93948C-E039-0112-608B-ED5957D38742}"/>
              </a:ext>
            </a:extLst>
          </p:cNvPr>
          <p:cNvSpPr txBox="1"/>
          <p:nvPr/>
        </p:nvSpPr>
        <p:spPr>
          <a:xfrm>
            <a:off x="8497263" y="1594318"/>
            <a:ext cx="2945621" cy="369332"/>
          </a:xfrm>
          <a:prstGeom prst="rect">
            <a:avLst/>
          </a:prstGeom>
          <a:solidFill>
            <a:schemeClr val="bg1"/>
          </a:solidFill>
        </p:spPr>
        <p:txBody>
          <a:bodyPr wrap="square" rtlCol="0">
            <a:spAutoFit/>
          </a:bodyPr>
          <a:lstStyle/>
          <a:p>
            <a:pPr algn="ctr"/>
            <a:r>
              <a:rPr lang="en-GB" dirty="0"/>
              <a:t>Educational Psychologist</a:t>
            </a:r>
          </a:p>
        </p:txBody>
      </p:sp>
      <p:sp>
        <p:nvSpPr>
          <p:cNvPr id="6" name="TextBox 5">
            <a:extLst>
              <a:ext uri="{FF2B5EF4-FFF2-40B4-BE49-F238E27FC236}">
                <a16:creationId xmlns:a16="http://schemas.microsoft.com/office/drawing/2014/main" id="{55942975-47DE-D2DB-2EB7-A3B4C72249DD}"/>
              </a:ext>
            </a:extLst>
          </p:cNvPr>
          <p:cNvSpPr txBox="1"/>
          <p:nvPr/>
        </p:nvSpPr>
        <p:spPr>
          <a:xfrm>
            <a:off x="8177643" y="2148316"/>
            <a:ext cx="2945621" cy="369332"/>
          </a:xfrm>
          <a:prstGeom prst="rect">
            <a:avLst/>
          </a:prstGeom>
          <a:solidFill>
            <a:schemeClr val="bg1"/>
          </a:solidFill>
        </p:spPr>
        <p:txBody>
          <a:bodyPr wrap="square" rtlCol="0">
            <a:spAutoFit/>
          </a:bodyPr>
          <a:lstStyle/>
          <a:p>
            <a:pPr algn="ctr"/>
            <a:r>
              <a:rPr lang="en-GB" dirty="0"/>
              <a:t>Beacon SEMH Support</a:t>
            </a:r>
          </a:p>
        </p:txBody>
      </p:sp>
      <p:sp>
        <p:nvSpPr>
          <p:cNvPr id="7" name="TextBox 6">
            <a:extLst>
              <a:ext uri="{FF2B5EF4-FFF2-40B4-BE49-F238E27FC236}">
                <a16:creationId xmlns:a16="http://schemas.microsoft.com/office/drawing/2014/main" id="{9FD95F8F-21C5-9F78-3012-BE27B870544F}"/>
              </a:ext>
            </a:extLst>
          </p:cNvPr>
          <p:cNvSpPr txBox="1"/>
          <p:nvPr/>
        </p:nvSpPr>
        <p:spPr>
          <a:xfrm>
            <a:off x="8508340" y="2717872"/>
            <a:ext cx="2945621" cy="369332"/>
          </a:xfrm>
          <a:prstGeom prst="rect">
            <a:avLst/>
          </a:prstGeom>
          <a:solidFill>
            <a:schemeClr val="bg1"/>
          </a:solidFill>
        </p:spPr>
        <p:txBody>
          <a:bodyPr wrap="square" rtlCol="0">
            <a:spAutoFit/>
          </a:bodyPr>
          <a:lstStyle/>
          <a:p>
            <a:pPr algn="ctr"/>
            <a:r>
              <a:rPr lang="en-GB" dirty="0"/>
              <a:t>Mental Health Support Team</a:t>
            </a:r>
          </a:p>
        </p:txBody>
      </p:sp>
      <p:sp>
        <p:nvSpPr>
          <p:cNvPr id="8" name="TextBox 7">
            <a:extLst>
              <a:ext uri="{FF2B5EF4-FFF2-40B4-BE49-F238E27FC236}">
                <a16:creationId xmlns:a16="http://schemas.microsoft.com/office/drawing/2014/main" id="{2EF41E65-55B1-FBF0-FD1F-6FC03B0A8C1A}"/>
              </a:ext>
            </a:extLst>
          </p:cNvPr>
          <p:cNvSpPr txBox="1"/>
          <p:nvPr/>
        </p:nvSpPr>
        <p:spPr>
          <a:xfrm>
            <a:off x="8209731" y="3281859"/>
            <a:ext cx="3159842" cy="369332"/>
          </a:xfrm>
          <a:prstGeom prst="rect">
            <a:avLst/>
          </a:prstGeom>
          <a:solidFill>
            <a:schemeClr val="bg1"/>
          </a:solidFill>
        </p:spPr>
        <p:txBody>
          <a:bodyPr wrap="square" rtlCol="0">
            <a:spAutoFit/>
          </a:bodyPr>
          <a:lstStyle/>
          <a:p>
            <a:pPr algn="ctr"/>
            <a:r>
              <a:rPr lang="en-GB" dirty="0"/>
              <a:t>Forward Thinking Birmingham</a:t>
            </a:r>
          </a:p>
        </p:txBody>
      </p:sp>
      <p:sp>
        <p:nvSpPr>
          <p:cNvPr id="9" name="TextBox 8">
            <a:extLst>
              <a:ext uri="{FF2B5EF4-FFF2-40B4-BE49-F238E27FC236}">
                <a16:creationId xmlns:a16="http://schemas.microsoft.com/office/drawing/2014/main" id="{443D99BB-68BD-F6A7-3084-B81B9CAEC1FC}"/>
              </a:ext>
            </a:extLst>
          </p:cNvPr>
          <p:cNvSpPr txBox="1"/>
          <p:nvPr/>
        </p:nvSpPr>
        <p:spPr>
          <a:xfrm>
            <a:off x="8558577" y="3792646"/>
            <a:ext cx="3159842" cy="369332"/>
          </a:xfrm>
          <a:prstGeom prst="rect">
            <a:avLst/>
          </a:prstGeom>
          <a:solidFill>
            <a:schemeClr val="bg1"/>
          </a:solidFill>
        </p:spPr>
        <p:txBody>
          <a:bodyPr wrap="square" rtlCol="0">
            <a:spAutoFit/>
          </a:bodyPr>
          <a:lstStyle/>
          <a:p>
            <a:pPr algn="ctr"/>
            <a:r>
              <a:rPr lang="en-GB" dirty="0"/>
              <a:t>Play Therapy</a:t>
            </a:r>
          </a:p>
        </p:txBody>
      </p:sp>
      <p:sp>
        <p:nvSpPr>
          <p:cNvPr id="11" name="TextBox 10">
            <a:extLst>
              <a:ext uri="{FF2B5EF4-FFF2-40B4-BE49-F238E27FC236}">
                <a16:creationId xmlns:a16="http://schemas.microsoft.com/office/drawing/2014/main" id="{2E48F1FC-8706-7B5E-515E-1F92655060BE}"/>
              </a:ext>
            </a:extLst>
          </p:cNvPr>
          <p:cNvSpPr txBox="1"/>
          <p:nvPr/>
        </p:nvSpPr>
        <p:spPr>
          <a:xfrm>
            <a:off x="8232950" y="4356633"/>
            <a:ext cx="3159842" cy="646331"/>
          </a:xfrm>
          <a:prstGeom prst="rect">
            <a:avLst/>
          </a:prstGeom>
          <a:solidFill>
            <a:schemeClr val="bg1"/>
          </a:solidFill>
        </p:spPr>
        <p:txBody>
          <a:bodyPr wrap="square" rtlCol="0">
            <a:spAutoFit/>
          </a:bodyPr>
          <a:lstStyle/>
          <a:p>
            <a:pPr algn="ctr"/>
            <a:r>
              <a:rPr lang="en-GB" dirty="0"/>
              <a:t>Internal support from our Family Support Worker</a:t>
            </a:r>
          </a:p>
        </p:txBody>
      </p:sp>
      <p:sp>
        <p:nvSpPr>
          <p:cNvPr id="12" name="TextBox 11">
            <a:extLst>
              <a:ext uri="{FF2B5EF4-FFF2-40B4-BE49-F238E27FC236}">
                <a16:creationId xmlns:a16="http://schemas.microsoft.com/office/drawing/2014/main" id="{2DAEFB5F-E555-F89C-9BB8-2C68CB6CB24C}"/>
              </a:ext>
            </a:extLst>
          </p:cNvPr>
          <p:cNvSpPr txBox="1"/>
          <p:nvPr/>
        </p:nvSpPr>
        <p:spPr>
          <a:xfrm>
            <a:off x="8186261" y="5263682"/>
            <a:ext cx="3159842" cy="369332"/>
          </a:xfrm>
          <a:prstGeom prst="rect">
            <a:avLst/>
          </a:prstGeom>
          <a:solidFill>
            <a:schemeClr val="bg1"/>
          </a:solidFill>
        </p:spPr>
        <p:txBody>
          <a:bodyPr wrap="square" rtlCol="0">
            <a:spAutoFit/>
          </a:bodyPr>
          <a:lstStyle/>
          <a:p>
            <a:pPr algn="ctr"/>
            <a:r>
              <a:rPr lang="en-GB" dirty="0"/>
              <a:t>Vision &amp; Hearing Specialists</a:t>
            </a:r>
          </a:p>
        </p:txBody>
      </p:sp>
      <p:sp>
        <p:nvSpPr>
          <p:cNvPr id="13" name="TextBox 12">
            <a:extLst>
              <a:ext uri="{FF2B5EF4-FFF2-40B4-BE49-F238E27FC236}">
                <a16:creationId xmlns:a16="http://schemas.microsoft.com/office/drawing/2014/main" id="{D2FB35D3-9E88-0EE3-353D-C95F018F8D32}"/>
              </a:ext>
            </a:extLst>
          </p:cNvPr>
          <p:cNvSpPr txBox="1"/>
          <p:nvPr/>
        </p:nvSpPr>
        <p:spPr>
          <a:xfrm>
            <a:off x="8497263" y="5882368"/>
            <a:ext cx="3159842" cy="369332"/>
          </a:xfrm>
          <a:prstGeom prst="rect">
            <a:avLst/>
          </a:prstGeom>
          <a:solidFill>
            <a:schemeClr val="bg1"/>
          </a:solidFill>
        </p:spPr>
        <p:txBody>
          <a:bodyPr wrap="square" rtlCol="0">
            <a:spAutoFit/>
          </a:bodyPr>
          <a:lstStyle/>
          <a:p>
            <a:pPr algn="ctr"/>
            <a:r>
              <a:rPr lang="en-GB" dirty="0"/>
              <a:t>School Nurse Service</a:t>
            </a:r>
          </a:p>
        </p:txBody>
      </p:sp>
      <p:sp>
        <p:nvSpPr>
          <p:cNvPr id="14" name="TextBox 13">
            <a:extLst>
              <a:ext uri="{FF2B5EF4-FFF2-40B4-BE49-F238E27FC236}">
                <a16:creationId xmlns:a16="http://schemas.microsoft.com/office/drawing/2014/main" id="{25668628-88AD-9C86-C7A9-AC7DE74F596A}"/>
              </a:ext>
            </a:extLst>
          </p:cNvPr>
          <p:cNvSpPr txBox="1"/>
          <p:nvPr/>
        </p:nvSpPr>
        <p:spPr>
          <a:xfrm>
            <a:off x="2748851" y="6363309"/>
            <a:ext cx="3159842" cy="369332"/>
          </a:xfrm>
          <a:prstGeom prst="rect">
            <a:avLst/>
          </a:prstGeom>
          <a:solidFill>
            <a:schemeClr val="bg1"/>
          </a:solidFill>
        </p:spPr>
        <p:txBody>
          <a:bodyPr wrap="square" rtlCol="0">
            <a:spAutoFit/>
          </a:bodyPr>
          <a:lstStyle/>
          <a:p>
            <a:pPr algn="ctr"/>
            <a:r>
              <a:rPr lang="en-GB" dirty="0"/>
              <a:t>Physiotherapy</a:t>
            </a:r>
          </a:p>
        </p:txBody>
      </p:sp>
      <p:sp>
        <p:nvSpPr>
          <p:cNvPr id="16" name="TextBox 15">
            <a:extLst>
              <a:ext uri="{FF2B5EF4-FFF2-40B4-BE49-F238E27FC236}">
                <a16:creationId xmlns:a16="http://schemas.microsoft.com/office/drawing/2014/main" id="{E6ADA013-74E9-0F3A-7E8F-7E2E771593C9}"/>
              </a:ext>
            </a:extLst>
          </p:cNvPr>
          <p:cNvSpPr txBox="1"/>
          <p:nvPr/>
        </p:nvSpPr>
        <p:spPr>
          <a:xfrm>
            <a:off x="426762" y="5901503"/>
            <a:ext cx="3159842" cy="369332"/>
          </a:xfrm>
          <a:prstGeom prst="rect">
            <a:avLst/>
          </a:prstGeom>
          <a:solidFill>
            <a:schemeClr val="bg1"/>
          </a:solidFill>
        </p:spPr>
        <p:txBody>
          <a:bodyPr wrap="square" rtlCol="0">
            <a:spAutoFit/>
          </a:bodyPr>
          <a:lstStyle/>
          <a:p>
            <a:pPr algn="ctr"/>
            <a:r>
              <a:rPr lang="en-GB" dirty="0"/>
              <a:t>Occupational Therapy</a:t>
            </a:r>
          </a:p>
        </p:txBody>
      </p:sp>
      <p:sp>
        <p:nvSpPr>
          <p:cNvPr id="18" name="TextBox 17">
            <a:extLst>
              <a:ext uri="{FF2B5EF4-FFF2-40B4-BE49-F238E27FC236}">
                <a16:creationId xmlns:a16="http://schemas.microsoft.com/office/drawing/2014/main" id="{E987DA3E-9236-E634-6DE4-08E8F9D2E0BE}"/>
              </a:ext>
            </a:extLst>
          </p:cNvPr>
          <p:cNvSpPr txBox="1"/>
          <p:nvPr/>
        </p:nvSpPr>
        <p:spPr>
          <a:xfrm>
            <a:off x="261346" y="5155808"/>
            <a:ext cx="3159842" cy="369332"/>
          </a:xfrm>
          <a:prstGeom prst="rect">
            <a:avLst/>
          </a:prstGeom>
          <a:solidFill>
            <a:schemeClr val="bg1"/>
          </a:solidFill>
        </p:spPr>
        <p:txBody>
          <a:bodyPr wrap="square" rtlCol="0">
            <a:spAutoFit/>
          </a:bodyPr>
          <a:lstStyle/>
          <a:p>
            <a:pPr algn="ctr"/>
            <a:r>
              <a:rPr lang="en-GB" dirty="0"/>
              <a:t>Speech &amp; Language Therapy</a:t>
            </a:r>
          </a:p>
        </p:txBody>
      </p:sp>
      <p:sp>
        <p:nvSpPr>
          <p:cNvPr id="20" name="TextBox 19">
            <a:extLst>
              <a:ext uri="{FF2B5EF4-FFF2-40B4-BE49-F238E27FC236}">
                <a16:creationId xmlns:a16="http://schemas.microsoft.com/office/drawing/2014/main" id="{C4828967-3014-519A-AF33-5B2240A097CF}"/>
              </a:ext>
            </a:extLst>
          </p:cNvPr>
          <p:cNvSpPr txBox="1"/>
          <p:nvPr/>
        </p:nvSpPr>
        <p:spPr>
          <a:xfrm>
            <a:off x="315290" y="4325966"/>
            <a:ext cx="3159842" cy="369332"/>
          </a:xfrm>
          <a:prstGeom prst="rect">
            <a:avLst/>
          </a:prstGeom>
          <a:solidFill>
            <a:schemeClr val="bg1"/>
          </a:solidFill>
        </p:spPr>
        <p:txBody>
          <a:bodyPr wrap="square" rtlCol="0">
            <a:spAutoFit/>
          </a:bodyPr>
          <a:lstStyle/>
          <a:p>
            <a:pPr algn="ctr"/>
            <a:r>
              <a:rPr lang="en-GB" dirty="0"/>
              <a:t>Communication &amp; Autism Team</a:t>
            </a:r>
          </a:p>
        </p:txBody>
      </p:sp>
      <p:sp>
        <p:nvSpPr>
          <p:cNvPr id="22" name="TextBox 21">
            <a:extLst>
              <a:ext uri="{FF2B5EF4-FFF2-40B4-BE49-F238E27FC236}">
                <a16:creationId xmlns:a16="http://schemas.microsoft.com/office/drawing/2014/main" id="{EC7CC14A-D7D2-FF17-BB8F-40EDF40FF121}"/>
              </a:ext>
            </a:extLst>
          </p:cNvPr>
          <p:cNvSpPr txBox="1"/>
          <p:nvPr/>
        </p:nvSpPr>
        <p:spPr>
          <a:xfrm>
            <a:off x="185538" y="3315285"/>
            <a:ext cx="3159842" cy="646331"/>
          </a:xfrm>
          <a:prstGeom prst="rect">
            <a:avLst/>
          </a:prstGeom>
          <a:solidFill>
            <a:schemeClr val="bg1"/>
          </a:solidFill>
        </p:spPr>
        <p:txBody>
          <a:bodyPr wrap="square" rtlCol="0">
            <a:spAutoFit/>
          </a:bodyPr>
          <a:lstStyle/>
          <a:p>
            <a:pPr algn="ctr"/>
            <a:r>
              <a:rPr lang="en-GB" dirty="0"/>
              <a:t>Specific Interventions: phonics, spelling, maths etc…</a:t>
            </a:r>
          </a:p>
        </p:txBody>
      </p:sp>
      <p:sp>
        <p:nvSpPr>
          <p:cNvPr id="23" name="TextBox 22">
            <a:extLst>
              <a:ext uri="{FF2B5EF4-FFF2-40B4-BE49-F238E27FC236}">
                <a16:creationId xmlns:a16="http://schemas.microsoft.com/office/drawing/2014/main" id="{74F9F847-5F3A-F533-C841-0821C5821947}"/>
              </a:ext>
            </a:extLst>
          </p:cNvPr>
          <p:cNvSpPr txBox="1"/>
          <p:nvPr/>
        </p:nvSpPr>
        <p:spPr>
          <a:xfrm>
            <a:off x="153304" y="2499293"/>
            <a:ext cx="3159842" cy="369332"/>
          </a:xfrm>
          <a:prstGeom prst="rect">
            <a:avLst/>
          </a:prstGeom>
          <a:solidFill>
            <a:schemeClr val="bg1"/>
          </a:solidFill>
        </p:spPr>
        <p:txBody>
          <a:bodyPr wrap="square" rtlCol="0">
            <a:spAutoFit/>
          </a:bodyPr>
          <a:lstStyle/>
          <a:p>
            <a:pPr algn="ctr"/>
            <a:r>
              <a:rPr lang="en-GB" dirty="0"/>
              <a:t>Pre/post-tutoring</a:t>
            </a:r>
          </a:p>
        </p:txBody>
      </p:sp>
      <p:sp>
        <p:nvSpPr>
          <p:cNvPr id="24" name="TextBox 23">
            <a:extLst>
              <a:ext uri="{FF2B5EF4-FFF2-40B4-BE49-F238E27FC236}">
                <a16:creationId xmlns:a16="http://schemas.microsoft.com/office/drawing/2014/main" id="{E14936CB-E4B6-B974-CB0E-C0D2AAA19FF4}"/>
              </a:ext>
            </a:extLst>
          </p:cNvPr>
          <p:cNvSpPr txBox="1"/>
          <p:nvPr/>
        </p:nvSpPr>
        <p:spPr>
          <a:xfrm>
            <a:off x="120818" y="1695892"/>
            <a:ext cx="3159842" cy="646331"/>
          </a:xfrm>
          <a:prstGeom prst="rect">
            <a:avLst/>
          </a:prstGeom>
          <a:solidFill>
            <a:schemeClr val="bg1"/>
          </a:solidFill>
        </p:spPr>
        <p:txBody>
          <a:bodyPr wrap="square" rtlCol="0">
            <a:spAutoFit/>
          </a:bodyPr>
          <a:lstStyle/>
          <a:p>
            <a:pPr algn="ctr"/>
            <a:r>
              <a:rPr lang="en-GB" dirty="0"/>
              <a:t>Learning, Language and School Support</a:t>
            </a:r>
          </a:p>
        </p:txBody>
      </p:sp>
      <p:sp>
        <p:nvSpPr>
          <p:cNvPr id="3" name="TextBox 2">
            <a:extLst>
              <a:ext uri="{FF2B5EF4-FFF2-40B4-BE49-F238E27FC236}">
                <a16:creationId xmlns:a16="http://schemas.microsoft.com/office/drawing/2014/main" id="{5AE89C95-2B73-6CC7-8637-FEC2AF60E6A4}"/>
              </a:ext>
            </a:extLst>
          </p:cNvPr>
          <p:cNvSpPr txBox="1"/>
          <p:nvPr/>
        </p:nvSpPr>
        <p:spPr>
          <a:xfrm>
            <a:off x="6283307" y="6387174"/>
            <a:ext cx="3159842" cy="369332"/>
          </a:xfrm>
          <a:prstGeom prst="rect">
            <a:avLst/>
          </a:prstGeom>
          <a:solidFill>
            <a:schemeClr val="bg1"/>
          </a:solidFill>
        </p:spPr>
        <p:txBody>
          <a:bodyPr wrap="square" rtlCol="0">
            <a:spAutoFit/>
          </a:bodyPr>
          <a:lstStyle/>
          <a:p>
            <a:pPr algn="ctr"/>
            <a:r>
              <a:rPr lang="en-GB" dirty="0"/>
              <a:t>1:1 Mentoring</a:t>
            </a:r>
          </a:p>
        </p:txBody>
      </p:sp>
    </p:spTree>
    <p:extLst>
      <p:ext uri="{BB962C8B-B14F-4D97-AF65-F5344CB8AC3E}">
        <p14:creationId xmlns:p14="http://schemas.microsoft.com/office/powerpoint/2010/main" val="485783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7964B6B1204748859B4F47038D488D" ma:contentTypeVersion="16" ma:contentTypeDescription="Create a new document." ma:contentTypeScope="" ma:versionID="a286f89c93b6b6bd9f2b285d9fe08c9d">
  <xsd:schema xmlns:xsd="http://www.w3.org/2001/XMLSchema" xmlns:xs="http://www.w3.org/2001/XMLSchema" xmlns:p="http://schemas.microsoft.com/office/2006/metadata/properties" xmlns:ns2="7e2f2bee-3a02-4e42-bc74-631655c9f6fd" xmlns:ns3="1fabe7f7-9b8b-4f0d-a4ab-ccccd8e5e2f5" targetNamespace="http://schemas.microsoft.com/office/2006/metadata/properties" ma:root="true" ma:fieldsID="2b8625e9e62c327d9dc8790eb258556d" ns2:_="" ns3:_="">
    <xsd:import namespace="7e2f2bee-3a02-4e42-bc74-631655c9f6fd"/>
    <xsd:import namespace="1fabe7f7-9b8b-4f0d-a4ab-ccccd8e5e2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f2bee-3a02-4e42-bc74-631655c9f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be7f7-9b8b-4f0d-a4ab-ccccd8e5e2f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7a32df4-687b-42d8-88be-6e3163bce514}" ma:internalName="TaxCatchAll" ma:showField="CatchAllData" ma:web="1fabe7f7-9b8b-4f0d-a4ab-ccccd8e5e2f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fabe7f7-9b8b-4f0d-a4ab-ccccd8e5e2f5" xsi:nil="true"/>
    <lcf76f155ced4ddcb4097134ff3c332f xmlns="7e2f2bee-3a02-4e42-bc74-631655c9f6f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CA4368-B1DE-45C7-8BB6-8CAFE930A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2f2bee-3a02-4e42-bc74-631655c9f6fd"/>
    <ds:schemaRef ds:uri="1fabe7f7-9b8b-4f0d-a4ab-ccccd8e5e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11709A-DA78-4BDF-AA46-F83E05BA9A1C}">
  <ds:schemaRefs>
    <ds:schemaRef ds:uri="http://purl.org/dc/dcmitype/"/>
    <ds:schemaRef ds:uri="http://www.w3.org/XML/1998/namespace"/>
    <ds:schemaRef ds:uri="http://schemas.microsoft.com/office/2006/metadata/properties"/>
    <ds:schemaRef ds:uri="http://purl.org/dc/elements/1.1/"/>
    <ds:schemaRef ds:uri="http://purl.org/dc/terms/"/>
    <ds:schemaRef ds:uri="1fabe7f7-9b8b-4f0d-a4ab-ccccd8e5e2f5"/>
    <ds:schemaRef ds:uri="http://schemas.microsoft.com/office/2006/documentManagement/types"/>
    <ds:schemaRef ds:uri="http://schemas.microsoft.com/office/infopath/2007/PartnerControls"/>
    <ds:schemaRef ds:uri="http://schemas.openxmlformats.org/package/2006/metadata/core-properties"/>
    <ds:schemaRef ds:uri="7e2f2bee-3a02-4e42-bc74-631655c9f6fd"/>
  </ds:schemaRefs>
</ds:datastoreItem>
</file>

<file path=customXml/itemProps3.xml><?xml version="1.0" encoding="utf-8"?>
<ds:datastoreItem xmlns:ds="http://schemas.openxmlformats.org/officeDocument/2006/customXml" ds:itemID="{589F3EE7-4974-47FF-BBE5-CCA1434BC8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758</TotalTime>
  <Words>2994</Words>
  <Application>Microsoft Office PowerPoint</Application>
  <PresentationFormat>Widescreen</PresentationFormat>
  <Paragraphs>207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Century Gothic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Smith</dc:creator>
  <cp:lastModifiedBy>Petrina Poleon</cp:lastModifiedBy>
  <cp:revision>3</cp:revision>
  <cp:lastPrinted>2025-09-08T13:28:03Z</cp:lastPrinted>
  <dcterms:created xsi:type="dcterms:W3CDTF">2022-09-06T20:03:01Z</dcterms:created>
  <dcterms:modified xsi:type="dcterms:W3CDTF">2025-09-18T15:29:44Z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0x0101002B7964B6B1204748859B4F47038D488D</vt:lpwstr>
  </property>
  <property fmtid="{D5CDD505-2E9C-101B-9397-08002B2CF9AE}" pid="3" name="Order">
    <vt:r8>2837000</vt:r8>
  </property>
  <property fmtid="{D5CDD505-2E9C-101B-9397-08002B2CF9AE}" pid="4" name="MediaServiceImageTags">
    <vt:lpwstr/>
  </property>
</Properties>
</file>